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40"/>
  </p:notesMasterIdLst>
  <p:sldIdLst>
    <p:sldId id="344" r:id="rId2"/>
    <p:sldId id="362" r:id="rId3"/>
    <p:sldId id="363" r:id="rId4"/>
    <p:sldId id="364" r:id="rId5"/>
    <p:sldId id="365" r:id="rId6"/>
    <p:sldId id="366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61" r:id="rId22"/>
    <p:sldId id="343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00FF00"/>
    <a:srgbClr val="FFFFCC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94687" autoAdjust="0"/>
  </p:normalViewPr>
  <p:slideViewPr>
    <p:cSldViewPr>
      <p:cViewPr varScale="1">
        <p:scale>
          <a:sx n="107" d="100"/>
          <a:sy n="107" d="100"/>
        </p:scale>
        <p:origin x="32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1926-3168-4DF4-9BBD-424FC2C835BD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CE825-25F2-4423-88C5-E41C6144D1D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71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3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84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4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chemeClr val="tx2">
              <a:lumMod val="75000"/>
              <a:alpha val="9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solidFill>
            <a:schemeClr val="tx2">
              <a:lumMod val="75000"/>
              <a:alpha val="90000"/>
            </a:schemeClr>
          </a:solidFill>
        </p:spPr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chemeClr val="tx2">
              <a:lumMod val="75000"/>
              <a:alpha val="9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solidFill>
            <a:schemeClr val="tx2">
              <a:lumMod val="75000"/>
              <a:alpha val="90000"/>
            </a:schemeClr>
          </a:solidFill>
        </p:spPr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050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05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1256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11256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39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45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95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29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3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06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41082"/>
            <a:ext cx="8229600" cy="739646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472608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B3A1F557-0527-4AC7-8328-0BD346DF50D8}" type="datetimeFigureOut">
              <a:rPr lang="en-GB" smtClean="0"/>
              <a:pPr/>
              <a:t>11/03/2021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877371A0-475E-45F9-BC50-817ABC51276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5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Biom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Biom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Biom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Biom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Biom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38D5AF2-56ED-40FC-A1D9-55D801504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/>
              <a:t>Answers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assignments</a:t>
            </a:r>
            <a:r>
              <a:rPr lang="nl-NL" b="1" dirty="0"/>
              <a:t> Unit 2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4750ECF-C208-40E1-8142-CA664411F9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Level 1</a:t>
            </a:r>
          </a:p>
        </p:txBody>
      </p:sp>
    </p:spTree>
    <p:extLst>
      <p:ext uri="{BB962C8B-B14F-4D97-AF65-F5344CB8AC3E}">
        <p14:creationId xmlns:p14="http://schemas.microsoft.com/office/powerpoint/2010/main" val="2068656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600" b="1" i="1" dirty="0"/>
              <a:t>28 </a:t>
            </a:r>
            <a:r>
              <a:rPr lang="nl-NL" sz="1600" b="1" i="1" dirty="0" err="1"/>
              <a:t>Numbers</a:t>
            </a:r>
            <a:endParaRPr lang="nl-NL" sz="1600" b="1" i="1" dirty="0"/>
          </a:p>
          <a:p>
            <a:pPr marL="0" indent="0">
              <a:buNone/>
            </a:pPr>
            <a:r>
              <a:rPr lang="nl-NL" sz="1600" dirty="0"/>
              <a:t>ten + </a:t>
            </a:r>
            <a:r>
              <a:rPr lang="nl-NL" sz="1600" dirty="0" err="1"/>
              <a:t>six</a:t>
            </a:r>
            <a:r>
              <a:rPr lang="nl-NL" sz="1600" dirty="0"/>
              <a:t> = </a:t>
            </a:r>
            <a:r>
              <a:rPr lang="nl-NL" sz="1600" dirty="0" err="1"/>
              <a:t>sixteen</a:t>
            </a:r>
            <a:endParaRPr lang="nl-NL" sz="1600" dirty="0"/>
          </a:p>
          <a:p>
            <a:pPr marL="0" indent="0">
              <a:buNone/>
            </a:pPr>
            <a:r>
              <a:rPr lang="nl-NL" sz="1600" dirty="0" err="1"/>
              <a:t>twelve</a:t>
            </a:r>
            <a:r>
              <a:rPr lang="nl-NL" sz="1600" dirty="0"/>
              <a:t> – </a:t>
            </a:r>
            <a:r>
              <a:rPr lang="nl-NL" sz="1600" dirty="0" err="1"/>
              <a:t>three</a:t>
            </a:r>
            <a:r>
              <a:rPr lang="nl-NL" sz="1600" dirty="0"/>
              <a:t> = </a:t>
            </a:r>
            <a:r>
              <a:rPr lang="nl-NL" sz="1600" dirty="0" err="1"/>
              <a:t>nine</a:t>
            </a:r>
            <a:endParaRPr lang="nl-NL" sz="1600" dirty="0"/>
          </a:p>
          <a:p>
            <a:pPr marL="0" indent="0">
              <a:buNone/>
            </a:pPr>
            <a:r>
              <a:rPr lang="nl-NL" sz="1600" dirty="0" err="1"/>
              <a:t>thirteen</a:t>
            </a:r>
            <a:r>
              <a:rPr lang="nl-NL" sz="1600" dirty="0"/>
              <a:t> + </a:t>
            </a:r>
            <a:r>
              <a:rPr lang="nl-NL" sz="1600" dirty="0" err="1"/>
              <a:t>four</a:t>
            </a:r>
            <a:r>
              <a:rPr lang="nl-NL" sz="1600" dirty="0"/>
              <a:t> = </a:t>
            </a:r>
            <a:r>
              <a:rPr lang="nl-NL" sz="1600" dirty="0" err="1"/>
              <a:t>seventeen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five + </a:t>
            </a:r>
            <a:r>
              <a:rPr lang="nl-NL" sz="1600" dirty="0" err="1"/>
              <a:t>fourteen</a:t>
            </a:r>
            <a:r>
              <a:rPr lang="nl-NL" sz="1600" dirty="0"/>
              <a:t> = </a:t>
            </a:r>
            <a:r>
              <a:rPr lang="nl-NL" sz="1600" dirty="0" err="1"/>
              <a:t>nineteen</a:t>
            </a:r>
            <a:endParaRPr lang="nl-NL" sz="1600" dirty="0"/>
          </a:p>
          <a:p>
            <a:pPr marL="0" indent="0">
              <a:buNone/>
            </a:pPr>
            <a:r>
              <a:rPr lang="nl-NL" sz="1600" dirty="0" err="1"/>
              <a:t>eleven</a:t>
            </a:r>
            <a:r>
              <a:rPr lang="nl-NL" sz="1600" dirty="0"/>
              <a:t> – </a:t>
            </a:r>
            <a:r>
              <a:rPr lang="nl-NL" sz="1600" dirty="0" err="1"/>
              <a:t>one</a:t>
            </a:r>
            <a:r>
              <a:rPr lang="nl-NL" sz="1600" dirty="0"/>
              <a:t> = ten</a:t>
            </a:r>
          </a:p>
          <a:p>
            <a:pPr marL="0" indent="0">
              <a:buNone/>
            </a:pPr>
            <a:r>
              <a:rPr lang="nl-NL" sz="1600" dirty="0" err="1"/>
              <a:t>eighteen</a:t>
            </a:r>
            <a:r>
              <a:rPr lang="nl-NL" sz="1600" dirty="0"/>
              <a:t> + </a:t>
            </a:r>
            <a:r>
              <a:rPr lang="nl-NL" sz="1600" dirty="0" err="1"/>
              <a:t>two</a:t>
            </a:r>
            <a:r>
              <a:rPr lang="nl-NL" sz="1600" dirty="0"/>
              <a:t> = </a:t>
            </a:r>
            <a:r>
              <a:rPr lang="nl-NL" sz="1600" dirty="0" err="1"/>
              <a:t>twenty</a:t>
            </a:r>
            <a:endParaRPr lang="nl-NL" sz="1600" dirty="0"/>
          </a:p>
          <a:p>
            <a:pPr marL="0" indent="0">
              <a:buNone/>
            </a:pPr>
            <a:r>
              <a:rPr lang="nl-NL" sz="1600" dirty="0" err="1"/>
              <a:t>seven</a:t>
            </a:r>
            <a:r>
              <a:rPr lang="nl-NL" sz="1600" dirty="0"/>
              <a:t> + </a:t>
            </a:r>
            <a:r>
              <a:rPr lang="nl-NL" sz="1600" dirty="0" err="1"/>
              <a:t>eight</a:t>
            </a:r>
            <a:r>
              <a:rPr lang="nl-NL" sz="1600" dirty="0"/>
              <a:t> = </a:t>
            </a:r>
            <a:r>
              <a:rPr lang="nl-NL" sz="1600" dirty="0" err="1"/>
              <a:t>fifteen</a:t>
            </a: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29 Weekend </a:t>
            </a:r>
            <a:r>
              <a:rPr lang="nl-NL" sz="1600" b="1" i="1" dirty="0" err="1"/>
              <a:t>plans</a:t>
            </a:r>
            <a:r>
              <a:rPr lang="nl-NL" sz="1600" b="1" i="1" dirty="0"/>
              <a:t> (blz.36)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/>
              <a:t>Een advertentie</a:t>
            </a:r>
          </a:p>
          <a:p>
            <a:pPr>
              <a:buAutoNum type="arabicPeriod"/>
            </a:pPr>
            <a:r>
              <a:rPr lang="nl-NL" sz="1600" dirty="0"/>
              <a:t>Een muziekfestival met veel publiek</a:t>
            </a:r>
          </a:p>
          <a:p>
            <a:pPr>
              <a:buAutoNum type="arabicPeriod"/>
            </a:pPr>
            <a:r>
              <a:rPr lang="nl-NL" sz="1600" dirty="0"/>
              <a:t>Daar gaat het over in deze advertentie</a:t>
            </a:r>
          </a:p>
          <a:p>
            <a:pPr>
              <a:buAutoNum type="arabicPeriod"/>
            </a:pPr>
            <a:r>
              <a:rPr lang="nl-NL" sz="1600" dirty="0"/>
              <a:t>Eigen antwoord, bijvoorbeeld: Nee want ik ken de bands niet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30 </a:t>
            </a:r>
            <a:r>
              <a:rPr lang="nl-NL" sz="1600" b="1" i="1" dirty="0" err="1"/>
              <a:t>Can</a:t>
            </a:r>
            <a:r>
              <a:rPr lang="nl-NL" sz="1600" b="1" i="1" dirty="0"/>
              <a:t> </a:t>
            </a:r>
            <a:r>
              <a:rPr lang="nl-NL" sz="1600" b="1" i="1" dirty="0" err="1"/>
              <a:t>you</a:t>
            </a:r>
            <a:r>
              <a:rPr lang="nl-NL" sz="1600" b="1" i="1" dirty="0"/>
              <a:t> </a:t>
            </a:r>
            <a:r>
              <a:rPr lang="nl-NL" sz="1600" b="1" i="1" dirty="0" err="1"/>
              <a:t>find</a:t>
            </a:r>
            <a:r>
              <a:rPr lang="nl-NL" sz="1600" b="1" i="1" dirty="0"/>
              <a:t> </a:t>
            </a:r>
            <a:r>
              <a:rPr lang="nl-NL" sz="1600" b="1" i="1" dirty="0" err="1"/>
              <a:t>it</a:t>
            </a:r>
            <a:r>
              <a:rPr lang="nl-NL" sz="1600" b="1" i="1" dirty="0"/>
              <a:t>?</a:t>
            </a:r>
          </a:p>
          <a:p>
            <a:pPr>
              <a:buAutoNum type="arabicPeriod"/>
            </a:pPr>
            <a:r>
              <a:rPr lang="nl-NL" sz="1600" dirty="0"/>
              <a:t>₤42,50  ₤75  ₤90</a:t>
            </a:r>
          </a:p>
          <a:p>
            <a:pPr>
              <a:buAutoNum type="arabicPeriod"/>
            </a:pPr>
            <a:r>
              <a:rPr lang="nl-NL" sz="1600" dirty="0"/>
              <a:t>Zoeken naar een teken voor geld</a:t>
            </a:r>
          </a:p>
          <a:p>
            <a:pPr>
              <a:buAutoNum type="arabicPeriod"/>
            </a:pPr>
            <a:r>
              <a:rPr lang="nl-NL" sz="1600" dirty="0"/>
              <a:t>0870-120-2003</a:t>
            </a:r>
          </a:p>
          <a:p>
            <a:pPr>
              <a:buAutoNum type="arabicPeriod"/>
            </a:pPr>
            <a:r>
              <a:rPr lang="nl-NL" sz="1600" dirty="0"/>
              <a:t>Zoeken naar een lange rij cijfers</a:t>
            </a:r>
          </a:p>
          <a:p>
            <a:pPr>
              <a:buAutoNum type="arabicPeriod"/>
            </a:pPr>
            <a:r>
              <a:rPr lang="nl-NL" sz="1600" dirty="0"/>
              <a:t>17 juni t/m 19 juni</a:t>
            </a:r>
          </a:p>
          <a:p>
            <a:pPr>
              <a:buAutoNum type="arabicPeriod"/>
            </a:pPr>
            <a:r>
              <a:rPr lang="nl-NL" sz="1600" dirty="0"/>
              <a:t>Zoeken naar een datum</a:t>
            </a:r>
          </a:p>
        </p:txBody>
      </p:sp>
    </p:spTree>
    <p:extLst>
      <p:ext uri="{BB962C8B-B14F-4D97-AF65-F5344CB8AC3E}">
        <p14:creationId xmlns:p14="http://schemas.microsoft.com/office/powerpoint/2010/main" val="42754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1600" b="1" i="1" dirty="0"/>
              <a:t>31 </a:t>
            </a:r>
            <a:r>
              <a:rPr lang="nl-NL" sz="1600" b="1" i="1" dirty="0" err="1"/>
              <a:t>Months</a:t>
            </a:r>
            <a:endParaRPr lang="nl-NL" sz="1600" b="1" i="1" dirty="0"/>
          </a:p>
          <a:p>
            <a:pPr marL="0" indent="0">
              <a:buNone/>
            </a:pPr>
            <a:r>
              <a:rPr lang="nl-NL" sz="1600" dirty="0"/>
              <a:t>Van links naar rechts op de eerste rij: </a:t>
            </a:r>
            <a:r>
              <a:rPr lang="nl-NL" sz="1600" dirty="0" err="1"/>
              <a:t>January</a:t>
            </a:r>
            <a:r>
              <a:rPr lang="nl-NL" sz="1600" dirty="0"/>
              <a:t>, </a:t>
            </a:r>
            <a:r>
              <a:rPr lang="nl-NL" sz="1600" dirty="0" err="1"/>
              <a:t>February</a:t>
            </a:r>
            <a:r>
              <a:rPr lang="nl-NL" sz="1600" dirty="0"/>
              <a:t>, </a:t>
            </a:r>
            <a:r>
              <a:rPr lang="nl-NL" sz="1600" dirty="0" err="1"/>
              <a:t>March</a:t>
            </a:r>
            <a:r>
              <a:rPr lang="nl-NL" sz="1600" dirty="0"/>
              <a:t>, April, May, </a:t>
            </a:r>
            <a:r>
              <a:rPr lang="nl-NL" sz="1600" dirty="0" err="1"/>
              <a:t>June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Van links naar rechts op de tweede rij: </a:t>
            </a:r>
            <a:r>
              <a:rPr lang="nl-NL" sz="1600" dirty="0" err="1"/>
              <a:t>July</a:t>
            </a:r>
            <a:r>
              <a:rPr lang="nl-NL" sz="1600" dirty="0"/>
              <a:t>, August, September, </a:t>
            </a:r>
            <a:r>
              <a:rPr lang="nl-NL" sz="1600" dirty="0" err="1"/>
              <a:t>October</a:t>
            </a:r>
            <a:r>
              <a:rPr lang="nl-NL" sz="1600" dirty="0"/>
              <a:t>, November, December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32 An extra letter (blz. 37)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 err="1"/>
              <a:t>advert</a:t>
            </a:r>
            <a:r>
              <a:rPr lang="nl-NL" sz="1600" u="sng" dirty="0" err="1"/>
              <a:t>n</a:t>
            </a:r>
            <a:endParaRPr lang="nl-NL" sz="1600" u="sng" dirty="0"/>
          </a:p>
          <a:p>
            <a:pPr>
              <a:buAutoNum type="arabicPeriod"/>
            </a:pPr>
            <a:r>
              <a:rPr lang="nl-NL" sz="1600" dirty="0" err="1"/>
              <a:t>kno</a:t>
            </a:r>
            <a:r>
              <a:rPr lang="nl-NL" sz="1600" u="sng" dirty="0" err="1"/>
              <a:t>o</a:t>
            </a:r>
            <a:r>
              <a:rPr lang="nl-NL" sz="1600" dirty="0" err="1"/>
              <a:t>w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</a:t>
            </a:r>
            <a:r>
              <a:rPr lang="nl-NL" sz="1600" u="sng" dirty="0" err="1"/>
              <a:t>v</a:t>
            </a:r>
            <a:r>
              <a:rPr lang="nl-NL" sz="1600" dirty="0" err="1"/>
              <a:t>antastic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Money</a:t>
            </a:r>
            <a:r>
              <a:rPr lang="nl-NL" sz="1600" u="sng" dirty="0" err="1"/>
              <a:t>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Septem</a:t>
            </a:r>
            <a:r>
              <a:rPr lang="nl-NL" sz="1600" u="sng" dirty="0" err="1"/>
              <a:t>m</a:t>
            </a:r>
            <a:r>
              <a:rPr lang="nl-NL" sz="1600" dirty="0" err="1"/>
              <a:t>ber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Fe</a:t>
            </a:r>
            <a:r>
              <a:rPr lang="nl-NL" sz="1600" u="sng" dirty="0" err="1"/>
              <a:t>b</a:t>
            </a:r>
            <a:r>
              <a:rPr lang="nl-NL" sz="1600" dirty="0" err="1"/>
              <a:t>bruary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Dece</a:t>
            </a:r>
            <a:r>
              <a:rPr lang="nl-NL" sz="1600" u="sng" dirty="0" err="1"/>
              <a:t>e</a:t>
            </a:r>
            <a:r>
              <a:rPr lang="nl-NL" sz="1600" dirty="0" err="1"/>
              <a:t>mber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Januar</a:t>
            </a:r>
            <a:r>
              <a:rPr lang="nl-NL" sz="1600" u="sng" dirty="0" err="1"/>
              <a:t>r</a:t>
            </a:r>
            <a:r>
              <a:rPr lang="nl-NL" sz="1600" dirty="0" err="1"/>
              <a:t>y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Oplossing = November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33 An e-mail back</a:t>
            </a:r>
          </a:p>
          <a:p>
            <a:pPr>
              <a:buAutoNum type="arabicPeriod"/>
            </a:pPr>
            <a:r>
              <a:rPr lang="nl-NL" sz="1600" dirty="0" err="1"/>
              <a:t>Dear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advert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fantastic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all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enough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or</a:t>
            </a:r>
          </a:p>
          <a:p>
            <a:pPr>
              <a:buAutoNum type="arabicPeriod"/>
            </a:pPr>
            <a:r>
              <a:rPr lang="nl-NL" sz="1600" dirty="0" err="1"/>
              <a:t>know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256640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34 </a:t>
            </a:r>
            <a:r>
              <a:rPr lang="nl-NL" sz="1600" b="1" i="1" dirty="0" err="1"/>
              <a:t>Fantastic</a:t>
            </a:r>
            <a:endParaRPr lang="nl-NL" sz="1600" b="1" i="1" dirty="0"/>
          </a:p>
          <a:p>
            <a:pPr>
              <a:buAutoNum type="arabicPeriod"/>
            </a:pPr>
            <a:r>
              <a:rPr lang="nl-NL" sz="1600" dirty="0"/>
              <a:t>Bands die op het festival spelen.</a:t>
            </a:r>
          </a:p>
          <a:p>
            <a:pPr>
              <a:buAutoNum type="arabicPeriod"/>
            </a:pPr>
            <a:r>
              <a:rPr lang="nl-NL" sz="1600" dirty="0"/>
              <a:t>₤ 42,50</a:t>
            </a:r>
          </a:p>
          <a:p>
            <a:pPr>
              <a:buAutoNum type="arabicPeriod"/>
            </a:pPr>
            <a:r>
              <a:rPr lang="nl-NL" sz="1600" dirty="0"/>
              <a:t>Ja, er zijn dance </a:t>
            </a:r>
            <a:r>
              <a:rPr lang="nl-NL" sz="1600" dirty="0" err="1"/>
              <a:t>tents</a:t>
            </a:r>
            <a:r>
              <a:rPr lang="nl-NL" sz="1600" dirty="0"/>
              <a:t>. Daar wordt dance muziek gedraaid.</a:t>
            </a:r>
          </a:p>
          <a:p>
            <a:pPr>
              <a:buAutoNum type="arabicPeriod"/>
            </a:pPr>
            <a:r>
              <a:rPr lang="nl-NL" sz="1600" dirty="0"/>
              <a:t>Ja, er staat ‘</a:t>
            </a:r>
            <a:r>
              <a:rPr lang="nl-NL" sz="1600" dirty="0" err="1"/>
              <a:t>buy</a:t>
            </a:r>
            <a:r>
              <a:rPr lang="nl-NL" sz="1600" dirty="0"/>
              <a:t> tickets online’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35 </a:t>
            </a:r>
            <a:r>
              <a:rPr lang="nl-NL" sz="1600" b="1" i="1" dirty="0" err="1"/>
              <a:t>When</a:t>
            </a:r>
            <a:r>
              <a:rPr lang="nl-NL" sz="1600" b="1" i="1" dirty="0"/>
              <a:t>?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/>
              <a:t>In </a:t>
            </a:r>
            <a:r>
              <a:rPr lang="nl-NL" sz="1600" dirty="0" err="1"/>
              <a:t>June</a:t>
            </a:r>
            <a:endParaRPr lang="nl-NL" sz="1600" u="sng" dirty="0"/>
          </a:p>
          <a:p>
            <a:pPr>
              <a:buAutoNum type="arabicPeriod"/>
            </a:pPr>
            <a:r>
              <a:rPr lang="nl-NL" sz="1600" dirty="0"/>
              <a:t>Eigen antwoord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/>
              <a:t>Eigen antwoord</a:t>
            </a:r>
          </a:p>
          <a:p>
            <a:pPr>
              <a:buAutoNum type="arabicPeriod"/>
            </a:pPr>
            <a:r>
              <a:rPr lang="nl-NL" sz="1600" dirty="0"/>
              <a:t>Eigen antwoord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u="sng" dirty="0" err="1"/>
              <a:t>Lesson</a:t>
            </a:r>
            <a:r>
              <a:rPr lang="nl-NL" sz="1600" b="1" u="sng" dirty="0"/>
              <a:t> 4 (blz. 38)</a:t>
            </a:r>
          </a:p>
          <a:p>
            <a:pPr marL="0" indent="0">
              <a:buNone/>
            </a:pPr>
            <a:endParaRPr lang="nl-NL" sz="1600" b="1" i="1" dirty="0"/>
          </a:p>
          <a:p>
            <a:pPr marL="0" indent="0">
              <a:buNone/>
            </a:pPr>
            <a:r>
              <a:rPr lang="nl-NL" sz="1600" b="1" i="1" dirty="0"/>
              <a:t>36 Warming up</a:t>
            </a:r>
          </a:p>
          <a:p>
            <a:pPr marL="0" indent="0">
              <a:buNone/>
            </a:pPr>
            <a:r>
              <a:rPr lang="nl-NL" sz="1600" dirty="0"/>
              <a:t>Eigen antwoorden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37 Pictures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/>
              <a:t>B</a:t>
            </a:r>
            <a:endParaRPr lang="nl-NL" sz="1600" u="sng" dirty="0"/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73593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38 Have </a:t>
            </a:r>
            <a:r>
              <a:rPr lang="nl-NL" sz="1600" b="1" i="1" dirty="0" err="1"/>
              <a:t>you</a:t>
            </a:r>
            <a:r>
              <a:rPr lang="nl-NL" sz="1600" b="1" i="1" dirty="0"/>
              <a:t> </a:t>
            </a:r>
            <a:r>
              <a:rPr lang="nl-NL" sz="1600" b="1" i="1" dirty="0" err="1"/>
              <a:t>got</a:t>
            </a:r>
            <a:r>
              <a:rPr lang="nl-NL" sz="1600" b="1" i="1" dirty="0"/>
              <a:t> a </a:t>
            </a:r>
            <a:r>
              <a:rPr lang="nl-NL" sz="1600" b="1" i="1" dirty="0" err="1"/>
              <a:t>problem</a:t>
            </a:r>
            <a:r>
              <a:rPr lang="nl-NL" sz="1600" b="1" i="1" dirty="0"/>
              <a:t>?</a:t>
            </a:r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39 </a:t>
            </a:r>
            <a:r>
              <a:rPr lang="nl-NL" sz="1600" b="1" i="1" dirty="0" err="1"/>
              <a:t>What</a:t>
            </a:r>
            <a:r>
              <a:rPr lang="nl-NL" sz="1600" b="1" i="1" dirty="0"/>
              <a:t> have </a:t>
            </a:r>
            <a:r>
              <a:rPr lang="nl-NL" sz="1600" b="1" i="1" dirty="0" err="1"/>
              <a:t>they</a:t>
            </a:r>
            <a:r>
              <a:rPr lang="nl-NL" sz="1600" b="1" i="1" dirty="0"/>
              <a:t> </a:t>
            </a:r>
            <a:r>
              <a:rPr lang="nl-NL" sz="1600" b="1" i="1" dirty="0" err="1"/>
              <a:t>got</a:t>
            </a:r>
            <a:r>
              <a:rPr lang="nl-NL" sz="1600" b="1" i="1" dirty="0"/>
              <a:t>?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r>
              <a:rPr lang="nl-NL" sz="1600" dirty="0"/>
              <a:t> a magazine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r>
              <a:rPr lang="nl-NL" sz="1600" dirty="0"/>
              <a:t> a computer</a:t>
            </a:r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r>
              <a:rPr lang="nl-NL" sz="1600" dirty="0"/>
              <a:t> a cup of tea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40 Question (blz. 39)</a:t>
            </a:r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94352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41 No </a:t>
            </a:r>
            <a:r>
              <a:rPr lang="nl-NL" sz="1600" b="1" i="1" dirty="0" err="1"/>
              <a:t>problem</a:t>
            </a:r>
            <a:endParaRPr lang="nl-NL" sz="1600" b="1" i="1" dirty="0"/>
          </a:p>
          <a:p>
            <a:pPr marL="0" indent="0">
              <a:buNone/>
            </a:pPr>
            <a:r>
              <a:rPr lang="nl-NL" sz="1600" i="1" dirty="0"/>
              <a:t>Dit zijn de </a:t>
            </a:r>
            <a:r>
              <a:rPr lang="nl-NL" sz="1600" i="1" u="sng" dirty="0"/>
              <a:t>goede</a:t>
            </a:r>
            <a:r>
              <a:rPr lang="nl-NL" sz="1600" i="1" dirty="0"/>
              <a:t> antwoorden</a:t>
            </a:r>
          </a:p>
          <a:p>
            <a:pPr>
              <a:buAutoNum type="arabicPeriod"/>
            </a:pPr>
            <a:r>
              <a:rPr lang="nl-NL" sz="1600" dirty="0" err="1"/>
              <a:t>Hasn’t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</a:t>
            </a:r>
          </a:p>
          <a:p>
            <a:pPr>
              <a:buAutoNum type="arabicPeriod"/>
            </a:pP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 err="1"/>
              <a:t>Hasn’t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</a:t>
            </a:r>
          </a:p>
          <a:p>
            <a:pPr>
              <a:buAutoNum type="arabicPeriod"/>
            </a:pP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endParaRPr lang="nl-NL" sz="1600" dirty="0"/>
          </a:p>
          <a:p>
            <a:pPr>
              <a:buAutoNum type="arabicPeriod"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42 </a:t>
            </a:r>
            <a:r>
              <a:rPr lang="nl-NL" sz="1600" b="1" i="1" dirty="0" err="1"/>
              <a:t>Who</a:t>
            </a:r>
            <a:r>
              <a:rPr lang="nl-NL" sz="1600" b="1" i="1" dirty="0"/>
              <a:t>?</a:t>
            </a:r>
            <a:endParaRPr lang="nl-NL" sz="1600" i="1" dirty="0"/>
          </a:p>
          <a:p>
            <a:pPr>
              <a:buFont typeface="+mj-lt"/>
              <a:buAutoNum type="arabicPeriod"/>
            </a:pPr>
            <a:r>
              <a:rPr lang="nl-NL" sz="1600" dirty="0"/>
              <a:t>B</a:t>
            </a:r>
          </a:p>
          <a:p>
            <a:pPr>
              <a:buFont typeface="+mj-lt"/>
              <a:buAutoNum type="arabicPeriod"/>
            </a:pPr>
            <a:r>
              <a:rPr lang="nl-NL" sz="1600" dirty="0"/>
              <a:t>D</a:t>
            </a:r>
          </a:p>
          <a:p>
            <a:pPr>
              <a:buFont typeface="+mj-lt"/>
              <a:buAutoNum type="arabicPeriod"/>
            </a:pPr>
            <a:r>
              <a:rPr lang="nl-NL" sz="1600" dirty="0"/>
              <a:t>E</a:t>
            </a:r>
          </a:p>
          <a:p>
            <a:pPr>
              <a:buFont typeface="+mj-lt"/>
              <a:buAutoNum type="arabicPeriod"/>
            </a:pPr>
            <a:r>
              <a:rPr lang="nl-NL" sz="1600" dirty="0"/>
              <a:t>A</a:t>
            </a:r>
          </a:p>
          <a:p>
            <a:pPr>
              <a:buFont typeface="+mj-lt"/>
              <a:buAutoNum type="arabicPeriod"/>
            </a:pPr>
            <a:r>
              <a:rPr lang="nl-NL" sz="1600" dirty="0"/>
              <a:t>C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5389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43 </a:t>
            </a:r>
            <a:r>
              <a:rPr lang="nl-NL" sz="1600" b="1" i="1" dirty="0" err="1"/>
              <a:t>All</a:t>
            </a:r>
            <a:r>
              <a:rPr lang="nl-NL" sz="1600" b="1" i="1" dirty="0"/>
              <a:t> of </a:t>
            </a:r>
            <a:r>
              <a:rPr lang="nl-NL" sz="1600" b="1" i="1" dirty="0" err="1"/>
              <a:t>us</a:t>
            </a:r>
            <a:endParaRPr lang="nl-NL" sz="1600" b="1" i="1" dirty="0"/>
          </a:p>
          <a:p>
            <a:pPr marL="0" indent="0">
              <a:buNone/>
            </a:pPr>
            <a:r>
              <a:rPr lang="nl-NL" sz="1600" dirty="0"/>
              <a:t>Dit zijn de </a:t>
            </a:r>
            <a:r>
              <a:rPr lang="nl-NL" sz="1600" u="sng" dirty="0"/>
              <a:t>goede</a:t>
            </a:r>
            <a:r>
              <a:rPr lang="nl-NL" sz="1600" dirty="0"/>
              <a:t> antwoorden</a:t>
            </a:r>
          </a:p>
          <a:p>
            <a:pPr>
              <a:buAutoNum type="arabicPeriod"/>
            </a:pPr>
            <a:r>
              <a:rPr lang="nl-NL" sz="1600" dirty="0"/>
              <a:t>Her</a:t>
            </a:r>
          </a:p>
          <a:p>
            <a:pPr>
              <a:buAutoNum type="arabicPeriod"/>
            </a:pPr>
            <a:r>
              <a:rPr lang="nl-NL" sz="1600" dirty="0"/>
              <a:t>Her</a:t>
            </a:r>
          </a:p>
          <a:p>
            <a:pPr>
              <a:buAutoNum type="arabicPeriod"/>
            </a:pPr>
            <a:r>
              <a:rPr lang="nl-NL" sz="1600" dirty="0" err="1"/>
              <a:t>Him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Us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Me</a:t>
            </a:r>
          </a:p>
          <a:p>
            <a:pPr>
              <a:buAutoNum type="arabicPeriod"/>
            </a:pPr>
            <a:r>
              <a:rPr lang="nl-NL" sz="1600" dirty="0" err="1"/>
              <a:t>Them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Him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Us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Them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Me</a:t>
            </a:r>
          </a:p>
          <a:p>
            <a:pPr>
              <a:buAutoNum type="arabicPeriod"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44 Yes or no?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Yes, </a:t>
            </a:r>
            <a:r>
              <a:rPr lang="nl-NL" sz="1600" dirty="0" err="1"/>
              <a:t>I’ve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nice</a:t>
            </a:r>
            <a:r>
              <a:rPr lang="nl-NL" sz="1600" dirty="0"/>
              <a:t> school. / No, I </a:t>
            </a: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nice</a:t>
            </a:r>
            <a:r>
              <a:rPr lang="nl-NL" sz="1600" dirty="0"/>
              <a:t> school.</a:t>
            </a:r>
          </a:p>
          <a:p>
            <a:pPr>
              <a:buAutoNum type="arabicPeriod"/>
            </a:pPr>
            <a:r>
              <a:rPr lang="nl-NL" sz="1600" dirty="0"/>
              <a:t>Yes, </a:t>
            </a:r>
            <a:r>
              <a:rPr lang="nl-NL" sz="1600" dirty="0" err="1"/>
              <a:t>they’ve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dog. / No, </a:t>
            </a:r>
            <a:r>
              <a:rPr lang="nl-NL" sz="1600" dirty="0" err="1"/>
              <a:t>they</a:t>
            </a:r>
            <a:r>
              <a:rPr lang="nl-NL" sz="1600" dirty="0"/>
              <a:t> </a:t>
            </a: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dog.</a:t>
            </a:r>
          </a:p>
          <a:p>
            <a:pPr>
              <a:buAutoNum type="arabicPeriod"/>
            </a:pPr>
            <a:r>
              <a:rPr lang="nl-NL" sz="1600" dirty="0"/>
              <a:t>Yes, </a:t>
            </a:r>
            <a:r>
              <a:rPr lang="nl-NL" sz="1600" dirty="0" err="1"/>
              <a:t>we’ve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nice</a:t>
            </a:r>
            <a:r>
              <a:rPr lang="nl-NL" sz="1600" dirty="0"/>
              <a:t> house. / No, we </a:t>
            </a: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nice</a:t>
            </a:r>
            <a:r>
              <a:rPr lang="nl-NL" sz="1600" dirty="0"/>
              <a:t> house.</a:t>
            </a:r>
          </a:p>
          <a:p>
            <a:pPr>
              <a:buAutoNum type="arabicPeriod"/>
            </a:pPr>
            <a:r>
              <a:rPr lang="nl-NL" sz="1600" dirty="0"/>
              <a:t>Yes, </a:t>
            </a:r>
            <a:r>
              <a:rPr lang="nl-NL" sz="1600" dirty="0" err="1"/>
              <a:t>he’s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book</a:t>
            </a:r>
            <a:r>
              <a:rPr lang="nl-NL" sz="1600" dirty="0"/>
              <a:t>. / No, he </a:t>
            </a:r>
            <a:r>
              <a:rPr lang="nl-NL" sz="1600" dirty="0" err="1"/>
              <a:t>hasn’t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book</a:t>
            </a:r>
            <a:r>
              <a:rPr lang="nl-NL" sz="1600" dirty="0"/>
              <a:t>.</a:t>
            </a:r>
          </a:p>
          <a:p>
            <a:pPr>
              <a:buAutoNum type="arabicPeriod"/>
            </a:pPr>
            <a:r>
              <a:rPr lang="nl-NL" sz="1600" dirty="0"/>
              <a:t>Yes, </a:t>
            </a:r>
            <a:r>
              <a:rPr lang="nl-NL" sz="1600" dirty="0" err="1"/>
              <a:t>he’s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blue </a:t>
            </a:r>
            <a:r>
              <a:rPr lang="nl-NL" sz="1600" dirty="0" err="1"/>
              <a:t>eyes</a:t>
            </a:r>
            <a:r>
              <a:rPr lang="nl-NL" sz="1600" dirty="0"/>
              <a:t>. / No, he </a:t>
            </a:r>
            <a:r>
              <a:rPr lang="nl-NL" sz="1600" dirty="0" err="1"/>
              <a:t>hasn’t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blue </a:t>
            </a:r>
            <a:r>
              <a:rPr lang="nl-NL" sz="1600" dirty="0" err="1"/>
              <a:t>eyes</a:t>
            </a:r>
            <a:r>
              <a:rPr lang="nl-NL" sz="1600" dirty="0"/>
              <a:t>.</a:t>
            </a:r>
          </a:p>
          <a:p>
            <a:pPr>
              <a:buAutoNum type="arabicPeriod"/>
            </a:pPr>
            <a:r>
              <a:rPr lang="nl-NL" sz="1600" dirty="0"/>
              <a:t>Yes, </a:t>
            </a:r>
            <a:r>
              <a:rPr lang="nl-NL" sz="1600" dirty="0" err="1"/>
              <a:t>I’ve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problem</a:t>
            </a:r>
            <a:r>
              <a:rPr lang="nl-NL" sz="1600" dirty="0"/>
              <a:t>. / No, I </a:t>
            </a:r>
            <a:r>
              <a:rPr lang="nl-NL" sz="1600" dirty="0" err="1"/>
              <a:t>haven’t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</a:t>
            </a:r>
            <a:r>
              <a:rPr lang="nl-NL" sz="1600" dirty="0" err="1"/>
              <a:t>problem</a:t>
            </a:r>
            <a:r>
              <a:rPr lang="nl-NL" sz="1600" dirty="0"/>
              <a:t>. 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261703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45 </a:t>
            </a:r>
            <a:r>
              <a:rPr lang="nl-NL" sz="1600" b="1" i="1" dirty="0" err="1"/>
              <a:t>Can</a:t>
            </a:r>
            <a:r>
              <a:rPr lang="nl-NL" sz="1600" b="1" i="1" dirty="0"/>
              <a:t> </a:t>
            </a:r>
            <a:r>
              <a:rPr lang="nl-NL" sz="1600" b="1" i="1" dirty="0" err="1"/>
              <a:t>you</a:t>
            </a:r>
            <a:r>
              <a:rPr lang="nl-NL" sz="1600" b="1" i="1" dirty="0"/>
              <a:t> do </a:t>
            </a:r>
            <a:r>
              <a:rPr lang="nl-NL" sz="1600" b="1" i="1" dirty="0" err="1"/>
              <a:t>this</a:t>
            </a:r>
            <a:r>
              <a:rPr lang="nl-NL" sz="1600" b="1" i="1" dirty="0"/>
              <a:t>?</a:t>
            </a:r>
          </a:p>
          <a:p>
            <a:pPr>
              <a:buAutoNum type="arabicPeriod"/>
            </a:pPr>
            <a:r>
              <a:rPr lang="nl-NL" sz="1600" dirty="0"/>
              <a:t>Her</a:t>
            </a:r>
          </a:p>
          <a:p>
            <a:pPr>
              <a:buAutoNum type="arabicPeriod"/>
            </a:pPr>
            <a:r>
              <a:rPr lang="nl-NL" sz="1600" dirty="0" err="1"/>
              <a:t>Them</a:t>
            </a:r>
            <a:r>
              <a:rPr lang="nl-NL" sz="1600" dirty="0"/>
              <a:t> - </a:t>
            </a:r>
            <a:r>
              <a:rPr lang="nl-NL" sz="1600" dirty="0" err="1"/>
              <a:t>They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Me</a:t>
            </a:r>
          </a:p>
          <a:p>
            <a:pPr>
              <a:buAutoNum type="arabicPeriod"/>
            </a:pPr>
            <a:r>
              <a:rPr lang="nl-NL" sz="1600" dirty="0"/>
              <a:t>We</a:t>
            </a:r>
          </a:p>
          <a:p>
            <a:pPr>
              <a:buAutoNum type="arabicPeriod"/>
            </a:pPr>
            <a:r>
              <a:rPr lang="nl-NL" sz="1600" dirty="0" err="1"/>
              <a:t>You</a:t>
            </a:r>
            <a:r>
              <a:rPr lang="nl-NL" sz="1600" dirty="0"/>
              <a:t> – He</a:t>
            </a:r>
          </a:p>
          <a:p>
            <a:pPr>
              <a:buAutoNum type="arabicPeriod"/>
            </a:pPr>
            <a:r>
              <a:rPr lang="nl-NL" sz="1600" dirty="0"/>
              <a:t>It</a:t>
            </a:r>
          </a:p>
          <a:p>
            <a:pPr>
              <a:buAutoNum type="arabicPeriod"/>
            </a:pPr>
            <a:r>
              <a:rPr lang="nl-NL" sz="1600" dirty="0" err="1"/>
              <a:t>Us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I</a:t>
            </a:r>
          </a:p>
          <a:p>
            <a:pPr>
              <a:buAutoNum type="arabicPeriod"/>
            </a:pPr>
            <a:r>
              <a:rPr lang="nl-NL" sz="1600" dirty="0" err="1"/>
              <a:t>She</a:t>
            </a:r>
            <a:r>
              <a:rPr lang="nl-NL" sz="1600" dirty="0"/>
              <a:t> – </a:t>
            </a:r>
            <a:r>
              <a:rPr lang="nl-NL" sz="1600" dirty="0" err="1"/>
              <a:t>Him</a:t>
            </a:r>
            <a:r>
              <a:rPr lang="nl-NL" sz="1600" dirty="0"/>
              <a:t> </a:t>
            </a:r>
          </a:p>
          <a:p>
            <a:pPr>
              <a:buAutoNum type="arabicPeriod"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46 </a:t>
            </a:r>
            <a:r>
              <a:rPr lang="nl-NL" sz="1600" b="1" i="1" dirty="0" err="1"/>
              <a:t>What</a:t>
            </a:r>
            <a:r>
              <a:rPr lang="nl-NL" sz="1600" b="1" i="1" dirty="0"/>
              <a:t> have </a:t>
            </a:r>
            <a:r>
              <a:rPr lang="nl-NL" sz="1600" b="1" i="1" dirty="0" err="1"/>
              <a:t>you</a:t>
            </a:r>
            <a:r>
              <a:rPr lang="nl-NL" sz="1600" b="1" i="1" dirty="0"/>
              <a:t> </a:t>
            </a:r>
            <a:r>
              <a:rPr lang="nl-NL" sz="1600" b="1" i="1" dirty="0" err="1"/>
              <a:t>got</a:t>
            </a:r>
            <a:r>
              <a:rPr lang="nl-NL" sz="1600" b="1" i="1" dirty="0"/>
              <a:t>?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I’ve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mobile </a:t>
            </a:r>
            <a:r>
              <a:rPr lang="nl-NL" sz="1600" dirty="0" err="1"/>
              <a:t>phone</a:t>
            </a:r>
            <a:r>
              <a:rPr lang="nl-NL" sz="1600" dirty="0"/>
              <a:t>.</a:t>
            </a:r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r>
              <a:rPr lang="nl-NL" sz="1600" dirty="0"/>
              <a:t> (eigen antwoord)</a:t>
            </a:r>
          </a:p>
          <a:p>
            <a:pPr>
              <a:buAutoNum type="arabicPeriod"/>
            </a:pPr>
            <a:r>
              <a:rPr lang="nl-NL" sz="1600" dirty="0"/>
              <a:t>Has </a:t>
            </a:r>
            <a:r>
              <a:rPr lang="nl-NL" sz="1600" dirty="0" err="1"/>
              <a:t>got</a:t>
            </a:r>
            <a:r>
              <a:rPr lang="nl-NL" sz="1600" dirty="0"/>
              <a:t> (eigen antwoord) </a:t>
            </a:r>
          </a:p>
          <a:p>
            <a:pPr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r>
              <a:rPr lang="nl-NL" sz="1600" dirty="0"/>
              <a:t> (eigen antwoord)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r>
              <a:rPr lang="nl-NL" sz="1600" dirty="0"/>
              <a:t> (eigen antwoord)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/>
              <a:t>Have </a:t>
            </a:r>
            <a:r>
              <a:rPr lang="nl-NL" sz="1600" dirty="0" err="1"/>
              <a:t>got</a:t>
            </a:r>
            <a:r>
              <a:rPr lang="nl-NL" sz="1600" dirty="0"/>
              <a:t> (eigen antwoord)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91979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u="sng" dirty="0" err="1"/>
              <a:t>Lesson</a:t>
            </a:r>
            <a:r>
              <a:rPr lang="nl-NL" sz="1600" b="1" u="sng" dirty="0"/>
              <a:t> 5 (blz. 41)</a:t>
            </a:r>
          </a:p>
          <a:p>
            <a:pPr marL="0" indent="0">
              <a:buNone/>
            </a:pPr>
            <a:endParaRPr lang="nl-NL" sz="1600" b="1" i="1" dirty="0"/>
          </a:p>
          <a:p>
            <a:pPr marL="0" indent="0">
              <a:buNone/>
            </a:pPr>
            <a:r>
              <a:rPr lang="nl-NL" sz="1600" b="1" i="1" dirty="0"/>
              <a:t>47 Warming up?</a:t>
            </a:r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48 Martijn en Rick</a:t>
            </a:r>
            <a:endParaRPr lang="nl-NL" sz="1600" dirty="0"/>
          </a:p>
          <a:p>
            <a:pPr>
              <a:buAutoNum type="alphaUcPeriod"/>
            </a:pPr>
            <a:r>
              <a:rPr lang="nl-NL" sz="1600" dirty="0"/>
              <a:t>0161 868 8200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49 Ticket hotline</a:t>
            </a:r>
            <a:endParaRPr lang="nl-NL" sz="1600" dirty="0"/>
          </a:p>
          <a:p>
            <a:r>
              <a:rPr lang="nl-NL" sz="1600" dirty="0" err="1"/>
              <a:t>Saturday</a:t>
            </a:r>
            <a:r>
              <a:rPr lang="nl-NL" sz="1600" dirty="0"/>
              <a:t> 15 </a:t>
            </a:r>
            <a:r>
              <a:rPr lang="nl-NL" sz="1600" dirty="0" err="1"/>
              <a:t>October</a:t>
            </a:r>
            <a:endParaRPr lang="nl-NL" sz="1600" dirty="0"/>
          </a:p>
          <a:p>
            <a:r>
              <a:rPr lang="nl-NL" sz="1600" dirty="0"/>
              <a:t>3 uur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53 On </a:t>
            </a:r>
            <a:r>
              <a:rPr lang="nl-NL" sz="1600" b="1" i="1" dirty="0" err="1"/>
              <a:t>the</a:t>
            </a:r>
            <a:r>
              <a:rPr lang="nl-NL" sz="1600" b="1" i="1" dirty="0"/>
              <a:t> </a:t>
            </a:r>
            <a:r>
              <a:rPr lang="nl-NL" sz="1600" b="1" i="1" dirty="0" err="1"/>
              <a:t>phone</a:t>
            </a:r>
            <a:r>
              <a:rPr lang="nl-NL" sz="1600" b="1" i="1" dirty="0"/>
              <a:t> (blz. 42)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Hello</a:t>
            </a:r>
            <a:r>
              <a:rPr lang="nl-NL" sz="1600" dirty="0"/>
              <a:t>, [je naam] </a:t>
            </a:r>
            <a:r>
              <a:rPr lang="nl-NL" sz="1600" dirty="0" err="1"/>
              <a:t>speaking</a:t>
            </a:r>
            <a:r>
              <a:rPr lang="nl-NL" sz="1600" dirty="0"/>
              <a:t>.</a:t>
            </a:r>
          </a:p>
          <a:p>
            <a:pPr>
              <a:buAutoNum type="arabicPeriod"/>
            </a:pPr>
            <a:r>
              <a:rPr lang="nl-NL" sz="1600" dirty="0"/>
              <a:t>Hi, [je naam]. </a:t>
            </a:r>
            <a:r>
              <a:rPr lang="nl-NL" sz="1600" dirty="0" err="1"/>
              <a:t>This</a:t>
            </a:r>
            <a:r>
              <a:rPr lang="nl-NL" sz="1600" dirty="0"/>
              <a:t> is Mark.</a:t>
            </a:r>
          </a:p>
          <a:p>
            <a:pPr marL="0" indent="0">
              <a:buNone/>
            </a:pPr>
            <a:r>
              <a:rPr lang="nl-NL" sz="1600" dirty="0"/>
              <a:t>4. My </a:t>
            </a:r>
            <a:r>
              <a:rPr lang="nl-NL" sz="1600" dirty="0" err="1"/>
              <a:t>number</a:t>
            </a:r>
            <a:r>
              <a:rPr lang="nl-NL" sz="1600" dirty="0"/>
              <a:t> is …</a:t>
            </a:r>
          </a:p>
          <a:p>
            <a:pPr marL="0" indent="0">
              <a:buNone/>
            </a:pPr>
            <a:r>
              <a:rPr lang="nl-NL" sz="1600" dirty="0"/>
              <a:t>5. </a:t>
            </a:r>
            <a:r>
              <a:rPr lang="nl-NL" sz="1600" dirty="0" err="1"/>
              <a:t>Thanks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calling</a:t>
            </a:r>
            <a:r>
              <a:rPr lang="nl-NL" sz="1600" dirty="0"/>
              <a:t>.</a:t>
            </a:r>
          </a:p>
          <a:p>
            <a:pPr marL="0" indent="0">
              <a:buNone/>
            </a:pPr>
            <a:r>
              <a:rPr lang="nl-NL" sz="1600" dirty="0"/>
              <a:t>6. No </a:t>
            </a:r>
            <a:r>
              <a:rPr lang="nl-NL" sz="1600" dirty="0" err="1"/>
              <a:t>problem</a:t>
            </a:r>
            <a:r>
              <a:rPr lang="nl-NL" sz="1600" dirty="0"/>
              <a:t>.</a:t>
            </a:r>
          </a:p>
          <a:p>
            <a:pPr marL="0" indent="0">
              <a:buNone/>
            </a:pPr>
            <a:r>
              <a:rPr lang="nl-NL" sz="1600" dirty="0"/>
              <a:t>7. Bye!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519735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600" b="1" i="1" dirty="0"/>
              <a:t>55 No </a:t>
            </a:r>
            <a:r>
              <a:rPr lang="nl-NL" sz="1600" b="1" i="1" dirty="0" err="1"/>
              <a:t>problem</a:t>
            </a:r>
            <a:r>
              <a:rPr lang="nl-NL" sz="1600" b="1" i="1" dirty="0"/>
              <a:t> (blz. 43)</a:t>
            </a:r>
          </a:p>
          <a:p>
            <a:pPr>
              <a:buAutoNum type="arabicPeriod"/>
            </a:pPr>
            <a:r>
              <a:rPr lang="nl-NL" sz="1600" dirty="0" err="1"/>
              <a:t>Thanks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calling</a:t>
            </a:r>
            <a:r>
              <a:rPr lang="nl-NL" sz="1600" dirty="0"/>
              <a:t>,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goodbye</a:t>
            </a:r>
            <a:r>
              <a:rPr lang="nl-NL" sz="1600" dirty="0"/>
              <a:t>.</a:t>
            </a:r>
          </a:p>
          <a:p>
            <a:pPr>
              <a:buAutoNum type="arabicPeriod"/>
            </a:pPr>
            <a:r>
              <a:rPr lang="nl-NL" sz="1600" dirty="0" err="1"/>
              <a:t>This</a:t>
            </a:r>
            <a:r>
              <a:rPr lang="nl-NL" sz="1600" dirty="0"/>
              <a:t> is Vicky. How </a:t>
            </a:r>
            <a:r>
              <a:rPr lang="nl-NL" sz="1600" dirty="0" err="1"/>
              <a:t>can</a:t>
            </a:r>
            <a:r>
              <a:rPr lang="nl-NL" sz="1600" dirty="0"/>
              <a:t> I help </a:t>
            </a:r>
            <a:r>
              <a:rPr lang="nl-NL" sz="1600" dirty="0" err="1"/>
              <a:t>you</a:t>
            </a:r>
            <a:r>
              <a:rPr lang="nl-NL" sz="1600" dirty="0"/>
              <a:t>?</a:t>
            </a:r>
          </a:p>
          <a:p>
            <a:pPr>
              <a:buAutoNum type="arabicPeriod"/>
            </a:pPr>
            <a:r>
              <a:rPr lang="nl-NL" sz="1600" dirty="0"/>
              <a:t>Manchester United </a:t>
            </a:r>
            <a:r>
              <a:rPr lang="nl-NL" sz="1600" dirty="0" err="1"/>
              <a:t>play</a:t>
            </a:r>
            <a:r>
              <a:rPr lang="nl-NL" sz="1600" dirty="0"/>
              <a:t> </a:t>
            </a:r>
            <a:r>
              <a:rPr lang="nl-NL" sz="1600" dirty="0" err="1"/>
              <a:t>against</a:t>
            </a:r>
            <a:r>
              <a:rPr lang="nl-NL" sz="1600" dirty="0"/>
              <a:t> Arsenal on </a:t>
            </a:r>
            <a:r>
              <a:rPr lang="nl-NL" sz="1600" dirty="0" err="1"/>
              <a:t>Saturday</a:t>
            </a:r>
            <a:r>
              <a:rPr lang="nl-NL" sz="1600" dirty="0"/>
              <a:t>, 15 </a:t>
            </a:r>
            <a:r>
              <a:rPr lang="nl-NL" sz="1600" dirty="0" err="1"/>
              <a:t>October</a:t>
            </a:r>
            <a:r>
              <a:rPr lang="nl-NL" sz="1600" dirty="0"/>
              <a:t>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56 Sounds OK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A 	Play</a:t>
            </a:r>
          </a:p>
          <a:p>
            <a:pPr marL="0" indent="0">
              <a:buNone/>
            </a:pPr>
            <a:r>
              <a:rPr lang="nl-NL" sz="1600" dirty="0"/>
              <a:t>O	</a:t>
            </a:r>
            <a:r>
              <a:rPr lang="nl-NL" sz="1600" dirty="0" err="1"/>
              <a:t>Hello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U	</a:t>
            </a:r>
            <a:r>
              <a:rPr lang="nl-NL" sz="1600" dirty="0" err="1"/>
              <a:t>Two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P	See</a:t>
            </a:r>
          </a:p>
          <a:p>
            <a:pPr marL="0" indent="0">
              <a:buNone/>
            </a:pPr>
            <a:r>
              <a:rPr lang="nl-NL" sz="1600" dirty="0"/>
              <a:t>I	Bye</a:t>
            </a:r>
          </a:p>
          <a:p>
            <a:pPr marL="0" indent="0">
              <a:buNone/>
            </a:pPr>
            <a:r>
              <a:rPr lang="nl-NL" sz="1600" dirty="0"/>
              <a:t>N	Ben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u="sng" dirty="0" err="1"/>
              <a:t>Lesson</a:t>
            </a:r>
            <a:r>
              <a:rPr lang="nl-NL" sz="1600" b="1" u="sng" dirty="0"/>
              <a:t> A: Platform 9 ¾ (blz. 46)</a:t>
            </a:r>
          </a:p>
          <a:p>
            <a:pPr marL="0" indent="0">
              <a:buNone/>
            </a:pPr>
            <a:endParaRPr lang="nl-NL" sz="1600" b="1" i="1" dirty="0"/>
          </a:p>
          <a:p>
            <a:pPr marL="0" indent="0">
              <a:buNone/>
            </a:pPr>
            <a:r>
              <a:rPr lang="nl-NL" sz="1600" b="1" i="1" dirty="0"/>
              <a:t>65 Warming up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Allemaal eigen antwoorden.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66 </a:t>
            </a:r>
            <a:r>
              <a:rPr lang="nl-NL" sz="1600" b="1" i="1" dirty="0" err="1"/>
              <a:t>Where</a:t>
            </a:r>
            <a:r>
              <a:rPr lang="nl-NL" sz="1600" b="1" i="1" dirty="0"/>
              <a:t>?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Platform 9 ¾ </a:t>
            </a:r>
          </a:p>
          <a:p>
            <a:pPr>
              <a:buAutoNum type="arabicPeriod"/>
            </a:pPr>
            <a:r>
              <a:rPr lang="nl-NL" sz="1600" dirty="0"/>
              <a:t>Perron 9 ¾ </a:t>
            </a:r>
          </a:p>
          <a:p>
            <a:pPr>
              <a:buAutoNum type="arabicPeriod"/>
            </a:pPr>
            <a:r>
              <a:rPr lang="nl-NL" sz="1600" dirty="0"/>
              <a:t>Perrons hebben altijd hele getallen</a:t>
            </a:r>
          </a:p>
          <a:p>
            <a:pPr>
              <a:buAutoNum type="arabicPeriod"/>
            </a:pPr>
            <a:r>
              <a:rPr lang="nl-NL" sz="1600" dirty="0"/>
              <a:t>Op een treinstation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684530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67 Harry Potter</a:t>
            </a:r>
          </a:p>
          <a:p>
            <a:pPr marL="0" indent="0">
              <a:buNone/>
            </a:pPr>
            <a:r>
              <a:rPr lang="nl-NL" sz="1600" dirty="0"/>
              <a:t>Van links naar rechts: 3, 1, 4, 2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68 Harry’s new school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/>
              <a:t>True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/>
              <a:t>True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nl-NL" sz="1600" dirty="0"/>
              <a:t>True</a:t>
            </a:r>
          </a:p>
          <a:p>
            <a:pPr marL="0" indent="0">
              <a:buNone/>
            </a:pPr>
            <a:r>
              <a:rPr lang="nl-NL" sz="1600" dirty="0"/>
              <a:t>9 ¾  </a:t>
            </a: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69 More </a:t>
            </a:r>
            <a:r>
              <a:rPr lang="nl-NL" sz="1600" b="1" i="1" dirty="0" err="1"/>
              <a:t>about</a:t>
            </a:r>
            <a:r>
              <a:rPr lang="nl-NL" sz="1600" b="1" i="1" dirty="0"/>
              <a:t> Harry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Zijn nieuwe school begint morgen.</a:t>
            </a:r>
          </a:p>
          <a:p>
            <a:pPr>
              <a:buAutoNum type="arabicPeriod"/>
            </a:pPr>
            <a:r>
              <a:rPr lang="nl-NL" sz="1600" dirty="0"/>
              <a:t>Dat staat op zijn kaartje.</a:t>
            </a:r>
          </a:p>
          <a:p>
            <a:pPr>
              <a:buAutoNum type="arabicPeriod"/>
            </a:pPr>
            <a:r>
              <a:rPr lang="nl-NL" sz="1600" dirty="0"/>
              <a:t>Ze zien geen perron 9 ¾ .</a:t>
            </a:r>
          </a:p>
          <a:p>
            <a:pPr>
              <a:buAutoNum type="arabicPeriod"/>
            </a:pPr>
            <a:r>
              <a:rPr lang="nl-NL" sz="1600" dirty="0"/>
              <a:t>Hij is opeens verdwenen.</a:t>
            </a:r>
          </a:p>
          <a:p>
            <a:pPr>
              <a:buAutoNum type="arabicPeriod"/>
            </a:pPr>
            <a:r>
              <a:rPr lang="nl-NL" sz="1600" dirty="0"/>
              <a:t>J.K. Rowling</a:t>
            </a:r>
          </a:p>
        </p:txBody>
      </p:sp>
    </p:spTree>
    <p:extLst>
      <p:ext uri="{BB962C8B-B14F-4D97-AF65-F5344CB8AC3E}">
        <p14:creationId xmlns:p14="http://schemas.microsoft.com/office/powerpoint/2010/main" val="2585945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u="sng" dirty="0" err="1"/>
              <a:t>Orientation</a:t>
            </a:r>
            <a:r>
              <a:rPr lang="nl-NL" sz="1600" b="1" u="sng" dirty="0"/>
              <a:t> (Blz. 26)</a:t>
            </a:r>
          </a:p>
          <a:p>
            <a:pPr marL="0" indent="0">
              <a:buNone/>
            </a:pPr>
            <a:r>
              <a:rPr lang="nl-NL" sz="1600" dirty="0"/>
              <a:t>A letter		Een brief</a:t>
            </a:r>
          </a:p>
          <a:p>
            <a:pPr marL="0" indent="0">
              <a:buNone/>
            </a:pPr>
            <a:r>
              <a:rPr lang="nl-NL" sz="1600" dirty="0"/>
              <a:t>A cup of tea	Een kopje thee</a:t>
            </a:r>
          </a:p>
          <a:p>
            <a:pPr marL="0" indent="0">
              <a:buNone/>
            </a:pPr>
            <a:r>
              <a:rPr lang="nl-NL" sz="1600" dirty="0" err="1"/>
              <a:t>Number</a:t>
            </a:r>
            <a:r>
              <a:rPr lang="nl-NL" sz="1600" dirty="0"/>
              <a:t>		Nummer</a:t>
            </a:r>
          </a:p>
          <a:p>
            <a:pPr marL="0" indent="0">
              <a:buNone/>
            </a:pPr>
            <a:r>
              <a:rPr lang="nl-NL" sz="1600" dirty="0"/>
              <a:t>A mobile </a:t>
            </a:r>
            <a:r>
              <a:rPr lang="nl-NL" sz="1600" dirty="0" err="1"/>
              <a:t>phone</a:t>
            </a:r>
            <a:r>
              <a:rPr lang="nl-NL" sz="1600" dirty="0"/>
              <a:t>	Een mobieltje</a:t>
            </a:r>
          </a:p>
          <a:p>
            <a:pPr marL="0" indent="0">
              <a:buNone/>
            </a:pPr>
            <a:r>
              <a:rPr lang="nl-NL" sz="1600" dirty="0"/>
              <a:t>Call		Bellen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u="sng" dirty="0" err="1"/>
              <a:t>Lesson</a:t>
            </a:r>
            <a:r>
              <a:rPr lang="nl-NL" sz="1600" b="1" u="sng" dirty="0"/>
              <a:t> 1 (Blz.29)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/>
              <a:t>1 </a:t>
            </a:r>
            <a:r>
              <a:rPr lang="nl-NL" sz="1600" b="1" i="1" dirty="0"/>
              <a:t>Warming up</a:t>
            </a:r>
          </a:p>
          <a:p>
            <a:pPr>
              <a:buAutoNum type="arabicPeriod"/>
            </a:pPr>
            <a:r>
              <a:rPr lang="nl-NL" sz="1600" dirty="0"/>
              <a:t>C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B</a:t>
            </a:r>
          </a:p>
          <a:p>
            <a:pPr>
              <a:buAutoNum type="arabicPeriod"/>
            </a:pPr>
            <a:r>
              <a:rPr lang="nl-NL" sz="1600" dirty="0"/>
              <a:t>E</a:t>
            </a:r>
          </a:p>
          <a:p>
            <a:pPr>
              <a:buAutoNum type="arabicPeriod"/>
            </a:pPr>
            <a:r>
              <a:rPr lang="nl-NL" sz="1600" dirty="0"/>
              <a:t>D</a:t>
            </a:r>
          </a:p>
          <a:p>
            <a:pPr>
              <a:buAutoNum type="arabicPeriod"/>
            </a:pPr>
            <a:endParaRPr lang="nl-NL" sz="1600" dirty="0"/>
          </a:p>
          <a:p>
            <a:pPr marL="0" indent="0">
              <a:buNone/>
            </a:pPr>
            <a:r>
              <a:rPr lang="nl-NL" sz="1600" b="1" dirty="0"/>
              <a:t>2 </a:t>
            </a:r>
            <a:r>
              <a:rPr lang="nl-NL" sz="1600" b="1" i="1" dirty="0"/>
              <a:t>Tim </a:t>
            </a:r>
            <a:r>
              <a:rPr lang="nl-NL" sz="1600" b="1" i="1" dirty="0" err="1"/>
              <a:t>and</a:t>
            </a:r>
            <a:r>
              <a:rPr lang="nl-NL" sz="1600" b="1" i="1" dirty="0"/>
              <a:t> </a:t>
            </a:r>
            <a:r>
              <a:rPr lang="nl-NL" sz="1600" b="1" i="1" dirty="0" err="1"/>
              <a:t>Tez</a:t>
            </a:r>
            <a:endParaRPr lang="nl-NL" sz="1600" b="1" i="1" dirty="0"/>
          </a:p>
          <a:p>
            <a:pPr>
              <a:buAutoNum type="arabicPeriod"/>
            </a:pPr>
            <a:r>
              <a:rPr lang="nl-NL" sz="1600" dirty="0"/>
              <a:t>Een brief</a:t>
            </a:r>
          </a:p>
          <a:p>
            <a:pPr>
              <a:buAutoNum type="arabicPeriod"/>
            </a:pPr>
            <a:r>
              <a:rPr lang="nl-NL" sz="1600" dirty="0"/>
              <a:t>Manchester</a:t>
            </a:r>
          </a:p>
          <a:p>
            <a:pPr>
              <a:buAutoNum type="arabicPeriod"/>
            </a:pPr>
            <a:r>
              <a:rPr lang="nl-NL" sz="1600" dirty="0"/>
              <a:t>Haar oma</a:t>
            </a:r>
          </a:p>
          <a:p>
            <a:pPr>
              <a:buAutoNum type="arabicPeriod"/>
            </a:pPr>
            <a:r>
              <a:rPr lang="nl-NL" sz="1600" dirty="0"/>
              <a:t>Een kopje thee</a:t>
            </a:r>
          </a:p>
          <a:p>
            <a:pPr>
              <a:buAutoNum type="arabicPeriod"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935670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70 Harry’s </a:t>
            </a:r>
            <a:r>
              <a:rPr lang="nl-NL" sz="1600" b="1" i="1" dirty="0" err="1"/>
              <a:t>uncle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De volgende zinnen moeten aangekruist zijn: 1, 2, 4, 5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71 Fantasy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Eigen antwoorden, bijvoorbeeld:</a:t>
            </a:r>
          </a:p>
          <a:p>
            <a:pPr>
              <a:buAutoNum type="arabicPeriod"/>
            </a:pPr>
            <a:r>
              <a:rPr lang="nl-NL" sz="1600" dirty="0"/>
              <a:t>Vliegen op een bezemsteel.</a:t>
            </a:r>
          </a:p>
          <a:p>
            <a:pPr>
              <a:buAutoNum type="arabicPeriod"/>
            </a:pPr>
            <a:r>
              <a:rPr lang="nl-NL" sz="1600" dirty="0"/>
              <a:t>Toverspreuken leren.</a:t>
            </a:r>
          </a:p>
          <a:p>
            <a:pPr>
              <a:buAutoNum type="arabicPeriod"/>
            </a:pPr>
            <a:r>
              <a:rPr lang="nl-NL" sz="1600" dirty="0"/>
              <a:t>Mensen in kikkers veranderen.</a:t>
            </a:r>
          </a:p>
          <a:p>
            <a:pPr>
              <a:buAutoNum type="arabicPeriod"/>
            </a:pPr>
            <a:r>
              <a:rPr lang="nl-NL" sz="1600" dirty="0"/>
              <a:t>Toverdrankjes maken</a:t>
            </a:r>
          </a:p>
          <a:p>
            <a:pPr>
              <a:buAutoNum type="arabicPeriod"/>
            </a:pPr>
            <a:r>
              <a:rPr lang="nl-NL" sz="1600" dirty="0"/>
              <a:t>Dingen </a:t>
            </a:r>
            <a:r>
              <a:rPr lang="nl-NL" sz="1600"/>
              <a:t>laten verdwijnen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489474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38D5AF2-56ED-40FC-A1D9-55D801504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/>
              <a:t>Answers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assignments</a:t>
            </a:r>
            <a:r>
              <a:rPr lang="nl-NL" b="1" dirty="0"/>
              <a:t> Unit 2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4750ECF-C208-40E1-8142-CA664411F9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Level 2</a:t>
            </a:r>
          </a:p>
        </p:txBody>
      </p:sp>
    </p:spTree>
    <p:extLst>
      <p:ext uri="{BB962C8B-B14F-4D97-AF65-F5344CB8AC3E}">
        <p14:creationId xmlns:p14="http://schemas.microsoft.com/office/powerpoint/2010/main" val="1810426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2 (blz. 117)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7, 8, 9, 10 (blz. 120-121)</a:t>
            </a:r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A97A0A-676D-46E7-AA50-146407644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0" t="40200" r="5901" b="40201"/>
          <a:stretch/>
        </p:blipFill>
        <p:spPr>
          <a:xfrm>
            <a:off x="611560" y="620688"/>
            <a:ext cx="5184576" cy="10081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7BA0604-C3E0-4F9E-A568-C893FFFBC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16401" r="7476" b="5201"/>
          <a:stretch/>
        </p:blipFill>
        <p:spPr>
          <a:xfrm>
            <a:off x="611560" y="2348880"/>
            <a:ext cx="496855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9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5 (blz. 118-119)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13 (blz. 123)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29 (blz. 137)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4501AB-B4DE-46A4-95FD-23312BBB5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48600" r="7476" b="31801"/>
          <a:stretch/>
        </p:blipFill>
        <p:spPr>
          <a:xfrm>
            <a:off x="539552" y="620688"/>
            <a:ext cx="5184576" cy="10081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8829357-C593-4B54-B272-E4CA91C90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27600" r="8263" b="58400"/>
          <a:stretch/>
        </p:blipFill>
        <p:spPr>
          <a:xfrm>
            <a:off x="539552" y="2420888"/>
            <a:ext cx="5112568" cy="72008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CF5EBA-977B-4796-A735-FE88C5076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30400" r="7475" b="48600"/>
          <a:stretch/>
        </p:blipFill>
        <p:spPr>
          <a:xfrm>
            <a:off x="539552" y="3933056"/>
            <a:ext cx="5112568" cy="10801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3C2790-BD72-46B7-8649-C86310D96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73800" r="7476" b="19200"/>
          <a:stretch/>
        </p:blipFill>
        <p:spPr>
          <a:xfrm>
            <a:off x="539552" y="4987026"/>
            <a:ext cx="511256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3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19 (blz. 128)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23, 24 (blz. 132-133)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D62155-CF53-4506-8D4D-DC9C4E549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57000" r="7476" b="22000"/>
          <a:stretch/>
        </p:blipFill>
        <p:spPr>
          <a:xfrm>
            <a:off x="539552" y="620688"/>
            <a:ext cx="5184576" cy="10801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A672495-04B6-436A-A437-2FEA3E855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22001" r="7476" b="15001"/>
          <a:stretch/>
        </p:blipFill>
        <p:spPr>
          <a:xfrm>
            <a:off x="539552" y="2420888"/>
            <a:ext cx="518457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23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28 (blz. 136)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80 (blz. 187)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88 (blz. 192)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A5D2F7-224D-4D6B-95A8-FE4D70307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19201" r="7476" b="40200"/>
          <a:stretch/>
        </p:blipFill>
        <p:spPr>
          <a:xfrm>
            <a:off x="539552" y="620688"/>
            <a:ext cx="5184576" cy="2088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47D5DA9-2A91-46EF-B028-1D3928748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17801" r="7476" b="65399"/>
          <a:stretch/>
        </p:blipFill>
        <p:spPr>
          <a:xfrm>
            <a:off x="539552" y="3212976"/>
            <a:ext cx="5184576" cy="8640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ED8F8D7-07DD-46C3-8954-9D9C8021AF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45800" r="7476" b="31800"/>
          <a:stretch/>
        </p:blipFill>
        <p:spPr>
          <a:xfrm>
            <a:off x="539552" y="4740188"/>
            <a:ext cx="518457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7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10 (blz. 121-122)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20 (blz. 129)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32 (blz. 140)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3E26A86-ADA9-4E6B-8ED1-653D6B432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48600" r="7476" b="36000"/>
          <a:stretch/>
        </p:blipFill>
        <p:spPr>
          <a:xfrm>
            <a:off x="539552" y="620688"/>
            <a:ext cx="5184576" cy="7920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7FE3C1D-AC15-4304-9623-601EDAE12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19201" r="7475" b="66799"/>
          <a:stretch/>
        </p:blipFill>
        <p:spPr>
          <a:xfrm>
            <a:off x="539552" y="2060848"/>
            <a:ext cx="5112568" cy="7200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4B85F7-96FC-44E5-8A96-C088083C8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33201" r="7476" b="38800"/>
          <a:stretch/>
        </p:blipFill>
        <p:spPr>
          <a:xfrm>
            <a:off x="539552" y="3573016"/>
            <a:ext cx="518457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2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38D5AF2-56ED-40FC-A1D9-55D801504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/>
              <a:t>Answers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assignments</a:t>
            </a:r>
            <a:r>
              <a:rPr lang="nl-NL" b="1" dirty="0"/>
              <a:t> Unit 2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4750ECF-C208-40E1-8142-CA664411F9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Level 3</a:t>
            </a:r>
          </a:p>
        </p:txBody>
      </p:sp>
    </p:spTree>
    <p:extLst>
      <p:ext uri="{BB962C8B-B14F-4D97-AF65-F5344CB8AC3E}">
        <p14:creationId xmlns:p14="http://schemas.microsoft.com/office/powerpoint/2010/main" val="1154250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2 (blz. 117)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7, 8, 9, 10 (blz. 120-121)</a:t>
            </a:r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A97A0A-676D-46E7-AA50-146407644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0" t="40200" r="5901" b="40201"/>
          <a:stretch/>
        </p:blipFill>
        <p:spPr>
          <a:xfrm>
            <a:off x="611560" y="620688"/>
            <a:ext cx="5184576" cy="10081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7BA0604-C3E0-4F9E-A568-C893FFFBC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8" t="16401" r="7476" b="5201"/>
          <a:stretch/>
        </p:blipFill>
        <p:spPr>
          <a:xfrm>
            <a:off x="611560" y="2348880"/>
            <a:ext cx="496855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99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5 (blz. 118-119)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13 (blz. 123)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29 (blz. 137)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4501AB-B4DE-46A4-95FD-23312BBB5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48600" r="7476" b="31801"/>
          <a:stretch/>
        </p:blipFill>
        <p:spPr>
          <a:xfrm>
            <a:off x="539552" y="620688"/>
            <a:ext cx="5184576" cy="10081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8829357-C593-4B54-B272-E4CA91C90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27600" r="8263" b="58400"/>
          <a:stretch/>
        </p:blipFill>
        <p:spPr>
          <a:xfrm>
            <a:off x="539552" y="2420888"/>
            <a:ext cx="5112568" cy="72008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CF5EBA-977B-4796-A735-FE88C5076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30400" r="7475" b="48600"/>
          <a:stretch/>
        </p:blipFill>
        <p:spPr>
          <a:xfrm>
            <a:off x="539552" y="3933056"/>
            <a:ext cx="5112568" cy="10801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B3C2790-BD72-46B7-8649-C86310D96C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73800" r="7476" b="19200"/>
          <a:stretch/>
        </p:blipFill>
        <p:spPr>
          <a:xfrm>
            <a:off x="539552" y="4987026"/>
            <a:ext cx="511256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27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3 Grandma’s letter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Zin 3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4 </a:t>
            </a:r>
            <a:r>
              <a:rPr lang="nl-NL" sz="1600" b="1" i="1" dirty="0" err="1"/>
              <a:t>What</a:t>
            </a:r>
            <a:r>
              <a:rPr lang="nl-NL" sz="1600" b="1" i="1" dirty="0"/>
              <a:t> time?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New York: 10 uur</a:t>
            </a:r>
          </a:p>
          <a:p>
            <a:pPr marL="0" indent="0">
              <a:buNone/>
            </a:pPr>
            <a:r>
              <a:rPr lang="nl-NL" sz="1600" dirty="0"/>
              <a:t>London: 3 uur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5 </a:t>
            </a:r>
            <a:r>
              <a:rPr lang="nl-NL" sz="1600" b="1" i="1" dirty="0" err="1"/>
              <a:t>Baby-sitters</a:t>
            </a:r>
            <a:r>
              <a:rPr lang="nl-NL" sz="1600" b="1" i="1" dirty="0"/>
              <a:t> (Blz. 30)</a:t>
            </a:r>
          </a:p>
          <a:p>
            <a:pPr>
              <a:buAutoNum type="arabicPeriod"/>
            </a:pPr>
            <a:r>
              <a:rPr lang="nl-NL" sz="1600" dirty="0" err="1"/>
              <a:t>Odozi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13</a:t>
            </a:r>
          </a:p>
          <a:p>
            <a:pPr>
              <a:buAutoNum type="arabicPeriod"/>
            </a:pPr>
            <a:r>
              <a:rPr lang="nl-NL" sz="1600" dirty="0"/>
              <a:t>0208613059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dirty="0"/>
              <a:t>6 </a:t>
            </a:r>
            <a:r>
              <a:rPr lang="nl-NL" sz="1600" b="1" i="1" dirty="0"/>
              <a:t>On </a:t>
            </a:r>
            <a:r>
              <a:rPr lang="nl-NL" sz="1600" b="1" i="1" dirty="0" err="1"/>
              <a:t>the</a:t>
            </a:r>
            <a:r>
              <a:rPr lang="nl-NL" sz="1600" b="1" i="1" dirty="0"/>
              <a:t> </a:t>
            </a:r>
            <a:r>
              <a:rPr lang="nl-NL" sz="1600" b="1" i="1" dirty="0" err="1"/>
              <a:t>phone</a:t>
            </a:r>
            <a:endParaRPr lang="nl-NL" sz="1600" b="1" i="1" dirty="0"/>
          </a:p>
          <a:p>
            <a:pPr marL="0" indent="0">
              <a:buNone/>
            </a:pPr>
            <a:r>
              <a:rPr lang="nl-NL" sz="1600" dirty="0" err="1"/>
              <a:t>Maybe</a:t>
            </a:r>
            <a:r>
              <a:rPr lang="nl-NL" sz="1600" dirty="0"/>
              <a:t> </a:t>
            </a:r>
            <a:r>
              <a:rPr lang="nl-NL" sz="1600" dirty="0" err="1"/>
              <a:t>you</a:t>
            </a:r>
            <a:r>
              <a:rPr lang="nl-NL" sz="1600" dirty="0"/>
              <a:t> </a:t>
            </a:r>
            <a:r>
              <a:rPr lang="nl-NL" sz="1600" dirty="0" err="1"/>
              <a:t>can</a:t>
            </a:r>
            <a:r>
              <a:rPr lang="nl-NL" sz="1600" dirty="0"/>
              <a:t> help … </a:t>
            </a:r>
            <a:r>
              <a:rPr lang="nl-NL" sz="1600" dirty="0" err="1"/>
              <a:t>use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internet</a:t>
            </a:r>
          </a:p>
          <a:p>
            <a:pPr marL="0" indent="0">
              <a:buNone/>
            </a:pPr>
            <a:r>
              <a:rPr lang="nl-NL" sz="1600" dirty="0" err="1"/>
              <a:t>She</a:t>
            </a:r>
            <a:r>
              <a:rPr lang="nl-NL" sz="1600" dirty="0"/>
              <a:t> has </a:t>
            </a:r>
            <a:r>
              <a:rPr lang="nl-NL" sz="1600" dirty="0" err="1"/>
              <a:t>got</a:t>
            </a:r>
            <a:r>
              <a:rPr lang="nl-NL" sz="1600" dirty="0"/>
              <a:t> … a computer </a:t>
            </a:r>
            <a:r>
              <a:rPr lang="nl-NL" sz="1600" dirty="0" err="1"/>
              <a:t>now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It’s </a:t>
            </a:r>
            <a:r>
              <a:rPr lang="nl-NL" sz="1600" dirty="0" err="1"/>
              <a:t>cheap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… </a:t>
            </a:r>
            <a:r>
              <a:rPr lang="nl-NL" sz="1600" dirty="0" err="1"/>
              <a:t>send</a:t>
            </a:r>
            <a:r>
              <a:rPr lang="nl-NL" sz="1600" dirty="0"/>
              <a:t> </a:t>
            </a:r>
            <a:r>
              <a:rPr lang="nl-NL" sz="1600" dirty="0" err="1"/>
              <a:t>an</a:t>
            </a:r>
            <a:r>
              <a:rPr lang="nl-NL" sz="1600" dirty="0"/>
              <a:t> e-mail</a:t>
            </a:r>
          </a:p>
          <a:p>
            <a:pPr marL="0" indent="0">
              <a:buNone/>
            </a:pPr>
            <a:r>
              <a:rPr lang="nl-NL" sz="1600" dirty="0" err="1"/>
              <a:t>Leave</a:t>
            </a:r>
            <a:r>
              <a:rPr lang="nl-NL" sz="1600" dirty="0"/>
              <a:t> </a:t>
            </a:r>
            <a:r>
              <a:rPr lang="nl-NL" sz="1600" dirty="0" err="1"/>
              <a:t>your</a:t>
            </a:r>
            <a:r>
              <a:rPr lang="nl-NL" sz="1600" dirty="0"/>
              <a:t> name …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number</a:t>
            </a:r>
            <a:r>
              <a:rPr lang="nl-NL" sz="1600" dirty="0"/>
              <a:t> </a:t>
            </a:r>
            <a:r>
              <a:rPr lang="nl-NL" sz="1600" dirty="0" err="1"/>
              <a:t>after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tone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56407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36, 37 (blz. 144)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43 (blz. 149)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49 (blz. 155)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444839-361A-4E2E-8F7F-70DDCA0E1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45800" r="7476" b="20600"/>
          <a:stretch/>
        </p:blipFill>
        <p:spPr>
          <a:xfrm>
            <a:off x="539552" y="620688"/>
            <a:ext cx="5184576" cy="17281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AC65ACB-5EBE-42DE-99E8-835716429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6000" r="7476" b="45800"/>
          <a:stretch/>
        </p:blipFill>
        <p:spPr>
          <a:xfrm>
            <a:off x="539552" y="2960948"/>
            <a:ext cx="5184576" cy="9361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7AE630E-2E46-40C8-9F9B-357B45778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16400" r="7476" b="75200"/>
          <a:stretch/>
        </p:blipFill>
        <p:spPr>
          <a:xfrm>
            <a:off x="539552" y="4437112"/>
            <a:ext cx="518457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81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50 (blz. 155)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80 (blz. 187)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6FD3CC-DF49-4178-8684-2ABCDF7B9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4801" r="7476" b="17800"/>
          <a:stretch/>
        </p:blipFill>
        <p:spPr>
          <a:xfrm>
            <a:off x="539552" y="620688"/>
            <a:ext cx="5184576" cy="29523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9608DAD-1E32-4DD6-BFE0-A2893967D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17801" r="7476" b="65399"/>
          <a:stretch/>
        </p:blipFill>
        <p:spPr>
          <a:xfrm>
            <a:off x="539552" y="4149080"/>
            <a:ext cx="518457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2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44 (blz. 150-151)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57 (blz. 163)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B6EDF8-1EC2-476A-BE6C-AF7E141AA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33201" r="7476" b="30400"/>
          <a:stretch/>
        </p:blipFill>
        <p:spPr>
          <a:xfrm>
            <a:off x="539552" y="620688"/>
            <a:ext cx="5184576" cy="18722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145F87C-2E4E-4705-93FF-70213B355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20601" r="7476" b="56999"/>
          <a:stretch/>
        </p:blipFill>
        <p:spPr>
          <a:xfrm>
            <a:off x="539552" y="3212977"/>
            <a:ext cx="5184576" cy="11521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CB3B200-3A20-4BE3-9E32-91708CF4C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68200" r="7476" b="24800"/>
          <a:stretch/>
        </p:blipFill>
        <p:spPr>
          <a:xfrm>
            <a:off x="539552" y="4365105"/>
            <a:ext cx="5184576" cy="36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38D5AF2-56ED-40FC-A1D9-55D801504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/>
              <a:t>Answers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assignments</a:t>
            </a:r>
            <a:r>
              <a:rPr lang="nl-NL" b="1" dirty="0"/>
              <a:t> Unit 2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4750ECF-C208-40E1-8142-CA664411F9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2400" b="1" dirty="0">
              <a:solidFill>
                <a:schemeClr val="bg1"/>
              </a:solidFill>
            </a:endParaRPr>
          </a:p>
          <a:p>
            <a:r>
              <a:rPr lang="nl-NL" sz="2400" b="1" dirty="0">
                <a:solidFill>
                  <a:schemeClr val="bg1"/>
                </a:solidFill>
              </a:rPr>
              <a:t>Level 4</a:t>
            </a:r>
          </a:p>
        </p:txBody>
      </p:sp>
    </p:spTree>
    <p:extLst>
      <p:ext uri="{BB962C8B-B14F-4D97-AF65-F5344CB8AC3E}">
        <p14:creationId xmlns:p14="http://schemas.microsoft.com/office/powerpoint/2010/main" val="1476198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36, 37 (blz. 144)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43 (blz. 149)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49 (blz. 155)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444839-361A-4E2E-8F7F-70DDCA0E1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45800" r="7476" b="20600"/>
          <a:stretch/>
        </p:blipFill>
        <p:spPr>
          <a:xfrm>
            <a:off x="539552" y="620688"/>
            <a:ext cx="5184576" cy="17281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AC65ACB-5EBE-42DE-99E8-835716429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6000" r="7476" b="45800"/>
          <a:stretch/>
        </p:blipFill>
        <p:spPr>
          <a:xfrm>
            <a:off x="539552" y="2960948"/>
            <a:ext cx="5184576" cy="9361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7AE630E-2E46-40C8-9F9B-357B45778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16400" r="7476" b="75200"/>
          <a:stretch/>
        </p:blipFill>
        <p:spPr>
          <a:xfrm>
            <a:off x="539552" y="4437112"/>
            <a:ext cx="518457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26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88 (blz. 192)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65 (blz. 171-172)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F53C1E-5165-41FD-AE59-B52D555A9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45800" r="7476" b="30401"/>
          <a:stretch/>
        </p:blipFill>
        <p:spPr>
          <a:xfrm>
            <a:off x="539552" y="620688"/>
            <a:ext cx="5184576" cy="12241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B16351-F7A9-43E2-8091-56C556F60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22001" r="7476" b="23401"/>
          <a:stretch/>
        </p:blipFill>
        <p:spPr>
          <a:xfrm>
            <a:off x="539552" y="2348880"/>
            <a:ext cx="518457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6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74 (blz. 181)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59, 60 (blz. 166-170)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37935DF-D369-4EC7-925C-332C894A3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24801" r="7475" b="41600"/>
          <a:stretch/>
        </p:blipFill>
        <p:spPr>
          <a:xfrm>
            <a:off x="539552" y="620688"/>
            <a:ext cx="5112568" cy="17281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B2A5E1-AE37-411D-B4C0-3B1DC7588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4600" r="7476" b="20600"/>
          <a:stretch/>
        </p:blipFill>
        <p:spPr>
          <a:xfrm>
            <a:off x="539552" y="2924944"/>
            <a:ext cx="518457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02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63 (blz. 159)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68 (blz. 175)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64 (blz. 159-160)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E2F703C-F237-49E1-B19A-779279745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0601" r="7476" b="62599"/>
          <a:stretch/>
        </p:blipFill>
        <p:spPr>
          <a:xfrm>
            <a:off x="539552" y="620688"/>
            <a:ext cx="5184576" cy="8640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9FFDCC4-61C7-4D4D-BE93-C0F1C023C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43000" r="7476" b="30401"/>
          <a:stretch/>
        </p:blipFill>
        <p:spPr>
          <a:xfrm>
            <a:off x="550840" y="2060848"/>
            <a:ext cx="5184576" cy="13681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D71F966-C59A-4362-91D9-5D9E8FECB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43000" r="7476" b="9401"/>
          <a:stretch/>
        </p:blipFill>
        <p:spPr>
          <a:xfrm>
            <a:off x="550840" y="4077072"/>
            <a:ext cx="518457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4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1142C-26AB-4F7E-AFE7-002E59A20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 err="1"/>
              <a:t>Assignment</a:t>
            </a:r>
            <a:r>
              <a:rPr lang="nl-NL" sz="1600" b="1" dirty="0"/>
              <a:t> 75 (blz. 182)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B5A898-C7A4-4052-AF27-E9EC19AA2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9000" r="8263" b="37400"/>
          <a:stretch/>
        </p:blipFill>
        <p:spPr>
          <a:xfrm>
            <a:off x="539552" y="620688"/>
            <a:ext cx="511256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1600" b="1" i="1" dirty="0"/>
              <a:t>7 </a:t>
            </a:r>
            <a:r>
              <a:rPr lang="nl-NL" sz="1600" b="1" i="1" dirty="0" err="1"/>
              <a:t>Seven</a:t>
            </a:r>
            <a:r>
              <a:rPr lang="nl-NL" sz="1600" b="1" i="1" dirty="0"/>
              <a:t> </a:t>
            </a:r>
            <a:r>
              <a:rPr lang="nl-NL" sz="1600" b="1" i="1" dirty="0" err="1"/>
              <a:t>days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 err="1"/>
              <a:t>Monday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Tuesday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Wednesday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Thursday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Friday</a:t>
            </a:r>
          </a:p>
          <a:p>
            <a:pPr>
              <a:buAutoNum type="arabicPeriod"/>
            </a:pPr>
            <a:r>
              <a:rPr lang="nl-NL" sz="1600" dirty="0" err="1"/>
              <a:t>Saturday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Sunday</a:t>
            </a:r>
            <a:endParaRPr lang="nl-NL" sz="1600" dirty="0"/>
          </a:p>
          <a:p>
            <a:pPr>
              <a:buAutoNum type="arabicPeriod"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8 Puzzle time</a:t>
            </a:r>
            <a:endParaRPr lang="nl-NL" sz="1600" dirty="0"/>
          </a:p>
          <a:p>
            <a:pPr marL="0" indent="0">
              <a:buNone/>
            </a:pPr>
            <a:r>
              <a:rPr lang="nl-NL" sz="1600" dirty="0"/>
              <a:t>Antwoord: de letter E komt 5 keer voor.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9 </a:t>
            </a:r>
            <a:r>
              <a:rPr lang="nl-NL" sz="1600" b="1" i="1" dirty="0" err="1"/>
              <a:t>What’s</a:t>
            </a:r>
            <a:r>
              <a:rPr lang="nl-NL" sz="1600" b="1" i="1" dirty="0"/>
              <a:t> </a:t>
            </a:r>
            <a:r>
              <a:rPr lang="nl-NL" sz="1600" b="1" i="1" dirty="0" err="1"/>
              <a:t>that</a:t>
            </a:r>
            <a:endParaRPr lang="nl-NL" sz="1600" b="1" i="1" dirty="0"/>
          </a:p>
          <a:p>
            <a:pPr>
              <a:buAutoNum type="arabicPeriod"/>
            </a:pPr>
            <a:r>
              <a:rPr lang="nl-NL" sz="1600" dirty="0"/>
              <a:t>D</a:t>
            </a:r>
          </a:p>
          <a:p>
            <a:pPr>
              <a:buAutoNum type="arabicPeriod"/>
            </a:pPr>
            <a:r>
              <a:rPr lang="nl-NL" sz="1600" dirty="0"/>
              <a:t>C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B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10 </a:t>
            </a:r>
            <a:r>
              <a:rPr lang="nl-NL" sz="1600" b="1" i="1" dirty="0" err="1"/>
              <a:t>Stay</a:t>
            </a:r>
            <a:r>
              <a:rPr lang="nl-NL" sz="1600" b="1" i="1" dirty="0"/>
              <a:t> in </a:t>
            </a:r>
            <a:r>
              <a:rPr lang="nl-NL" sz="1600" b="1" i="1" dirty="0" err="1"/>
              <a:t>touch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 err="1"/>
              <a:t>I’ve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a letter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you</a:t>
            </a:r>
            <a:r>
              <a:rPr lang="nl-NL" sz="1600" dirty="0"/>
              <a:t>.</a:t>
            </a:r>
          </a:p>
          <a:p>
            <a:pPr>
              <a:buAutoNum type="arabicPeriod"/>
            </a:pPr>
            <a:r>
              <a:rPr lang="nl-NL" sz="1600" dirty="0" err="1"/>
              <a:t>Why</a:t>
            </a:r>
            <a:r>
              <a:rPr lang="nl-NL" sz="1600" dirty="0"/>
              <a:t> </a:t>
            </a:r>
            <a:r>
              <a:rPr lang="nl-NL" sz="1600" dirty="0" err="1"/>
              <a:t>not</a:t>
            </a:r>
            <a:r>
              <a:rPr lang="nl-NL" sz="1600" dirty="0"/>
              <a:t> </a:t>
            </a:r>
            <a:r>
              <a:rPr lang="nl-NL" sz="1600" dirty="0" err="1"/>
              <a:t>read</a:t>
            </a:r>
            <a:r>
              <a:rPr lang="nl-NL" sz="1600" dirty="0"/>
              <a:t> </a:t>
            </a:r>
            <a:r>
              <a:rPr lang="nl-NL" sz="1600" dirty="0" err="1"/>
              <a:t>it</a:t>
            </a:r>
            <a:r>
              <a:rPr lang="nl-NL" sz="1600" dirty="0"/>
              <a:t> </a:t>
            </a:r>
            <a:r>
              <a:rPr lang="nl-NL" sz="1600" dirty="0" err="1"/>
              <a:t>now</a:t>
            </a:r>
            <a:r>
              <a:rPr lang="nl-NL" sz="1600" dirty="0"/>
              <a:t>?</a:t>
            </a:r>
          </a:p>
          <a:p>
            <a:pPr>
              <a:buAutoNum type="arabicPeriod"/>
            </a:pPr>
            <a:r>
              <a:rPr lang="nl-NL" sz="1600" dirty="0" err="1"/>
              <a:t>She’s</a:t>
            </a:r>
            <a:r>
              <a:rPr lang="nl-NL" sz="1600" dirty="0"/>
              <a:t> </a:t>
            </a:r>
            <a:r>
              <a:rPr lang="nl-NL" sz="1600" dirty="0" err="1"/>
              <a:t>got</a:t>
            </a:r>
            <a:r>
              <a:rPr lang="nl-NL" sz="1600" dirty="0"/>
              <a:t> </a:t>
            </a:r>
            <a:r>
              <a:rPr lang="nl-NL" sz="1600" dirty="0" err="1"/>
              <a:t>an</a:t>
            </a:r>
            <a:r>
              <a:rPr lang="nl-NL" sz="1600" dirty="0"/>
              <a:t> </a:t>
            </a:r>
            <a:r>
              <a:rPr lang="nl-NL" sz="1600" dirty="0" err="1"/>
              <a:t>emailadress</a:t>
            </a:r>
            <a:r>
              <a:rPr lang="nl-NL" sz="1600" dirty="0"/>
              <a:t>.</a:t>
            </a:r>
          </a:p>
          <a:p>
            <a:pPr>
              <a:buAutoNum type="arabicPeriod"/>
            </a:pPr>
            <a:r>
              <a:rPr lang="nl-NL" sz="1600" dirty="0"/>
              <a:t>It’s </a:t>
            </a:r>
            <a:r>
              <a:rPr lang="nl-NL" sz="1600" dirty="0" err="1"/>
              <a:t>cheap</a:t>
            </a:r>
            <a:r>
              <a:rPr lang="nl-NL" sz="1600" dirty="0"/>
              <a:t>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dirty="0" err="1"/>
              <a:t>send</a:t>
            </a:r>
            <a:r>
              <a:rPr lang="nl-NL" sz="1600" dirty="0"/>
              <a:t> </a:t>
            </a:r>
            <a:r>
              <a:rPr lang="nl-NL" sz="1600" dirty="0" err="1"/>
              <a:t>an</a:t>
            </a:r>
            <a:r>
              <a:rPr lang="nl-NL" sz="1600" dirty="0"/>
              <a:t> email.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03576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600" b="1" i="1" dirty="0"/>
              <a:t>11 An </a:t>
            </a:r>
            <a:r>
              <a:rPr lang="nl-NL" sz="1600" b="1" i="1" dirty="0" err="1"/>
              <a:t>answering</a:t>
            </a:r>
            <a:r>
              <a:rPr lang="nl-NL" sz="1600" b="1" i="1" dirty="0"/>
              <a:t> machine</a:t>
            </a:r>
            <a:endParaRPr lang="nl-NL" sz="1600" dirty="0"/>
          </a:p>
          <a:p>
            <a:pPr marL="0" indent="0">
              <a:buNone/>
            </a:pPr>
            <a:r>
              <a:rPr lang="nl-NL" sz="1600" dirty="0" err="1"/>
              <a:t>Hello</a:t>
            </a:r>
            <a:r>
              <a:rPr lang="nl-NL" sz="1600" dirty="0"/>
              <a:t> </a:t>
            </a:r>
            <a:r>
              <a:rPr lang="nl-NL" sz="1600" dirty="0" err="1"/>
              <a:t>my</a:t>
            </a:r>
            <a:r>
              <a:rPr lang="nl-NL" sz="1600" dirty="0"/>
              <a:t> name is [je eigen naam]. </a:t>
            </a:r>
            <a:r>
              <a:rPr lang="nl-NL" sz="1600" dirty="0" err="1"/>
              <a:t>You</a:t>
            </a:r>
            <a:r>
              <a:rPr lang="nl-NL" sz="1600" dirty="0"/>
              <a:t> </a:t>
            </a:r>
            <a:r>
              <a:rPr lang="nl-NL" sz="1600" dirty="0" err="1"/>
              <a:t>spell</a:t>
            </a:r>
            <a:r>
              <a:rPr lang="nl-NL" sz="1600" dirty="0"/>
              <a:t> </a:t>
            </a:r>
            <a:r>
              <a:rPr lang="nl-NL" sz="1600" dirty="0" err="1"/>
              <a:t>that</a:t>
            </a:r>
            <a:r>
              <a:rPr lang="nl-NL" sz="1600" dirty="0"/>
              <a:t> [je </a:t>
            </a:r>
            <a:r>
              <a:rPr lang="nl-NL" sz="1600" dirty="0" err="1"/>
              <a:t>iegen</a:t>
            </a:r>
            <a:r>
              <a:rPr lang="nl-NL" sz="1600" dirty="0"/>
              <a:t> naam]. </a:t>
            </a:r>
            <a:r>
              <a:rPr lang="nl-NL" sz="1600" dirty="0" err="1"/>
              <a:t>I’m</a:t>
            </a:r>
            <a:r>
              <a:rPr lang="nl-NL" sz="1600" dirty="0"/>
              <a:t> [leeftijd]. My </a:t>
            </a:r>
            <a:r>
              <a:rPr lang="nl-NL" sz="1600" dirty="0" err="1"/>
              <a:t>telephone</a:t>
            </a:r>
            <a:r>
              <a:rPr lang="nl-NL" sz="1600" dirty="0"/>
              <a:t> </a:t>
            </a:r>
            <a:r>
              <a:rPr lang="nl-NL" sz="1600" dirty="0" err="1"/>
              <a:t>number</a:t>
            </a:r>
            <a:r>
              <a:rPr lang="nl-NL" sz="1600" dirty="0"/>
              <a:t> is [je eigen telefoonnummer].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u="sng" dirty="0" err="1"/>
              <a:t>Lesson</a:t>
            </a:r>
            <a:r>
              <a:rPr lang="nl-NL" sz="1600" b="1" u="sng" dirty="0"/>
              <a:t> 2: Go </a:t>
            </a:r>
            <a:r>
              <a:rPr lang="nl-NL" sz="1600" b="1" u="sng" dirty="0" err="1"/>
              <a:t>to</a:t>
            </a:r>
            <a:r>
              <a:rPr lang="nl-NL" sz="1600" b="1" u="sng" dirty="0"/>
              <a:t> </a:t>
            </a:r>
            <a:r>
              <a:rPr lang="nl-NL" sz="1600" b="1" u="sng" dirty="0" err="1"/>
              <a:t>work</a:t>
            </a:r>
            <a:r>
              <a:rPr lang="nl-NL" sz="1600" b="1" u="sng" dirty="0"/>
              <a:t> (blz. 32)</a:t>
            </a:r>
          </a:p>
          <a:p>
            <a:pPr marL="0" indent="0">
              <a:buNone/>
            </a:pPr>
            <a:endParaRPr lang="nl-NL" sz="1600" b="1" i="1" dirty="0"/>
          </a:p>
          <a:p>
            <a:pPr marL="0" indent="0">
              <a:buNone/>
            </a:pPr>
            <a:r>
              <a:rPr lang="nl-NL" sz="1600" b="1" i="1" dirty="0"/>
              <a:t>12 Warming up</a:t>
            </a:r>
          </a:p>
          <a:p>
            <a:pPr>
              <a:buAutoNum type="arabicPeriod"/>
            </a:pPr>
            <a:r>
              <a:rPr lang="nl-NL" sz="1600" dirty="0"/>
              <a:t>Eigen antwoord, bijvoorbeeld: Ja een krantenwijk</a:t>
            </a:r>
          </a:p>
          <a:p>
            <a:pPr>
              <a:buAutoNum type="arabicPeriod"/>
            </a:pPr>
            <a:r>
              <a:rPr lang="nl-NL" sz="1600" dirty="0"/>
              <a:t>Eigen antwoord, bijvoorbeeld: Ik heb gereageerd op een advertentie in de krant.</a:t>
            </a:r>
          </a:p>
          <a:p>
            <a:pPr>
              <a:buAutoNum type="arabicPeriod"/>
            </a:pPr>
            <a:r>
              <a:rPr lang="nl-NL" sz="1600" dirty="0"/>
              <a:t>Eigen antwoord, bijvoorbeeld: Iets met kinderen</a:t>
            </a:r>
          </a:p>
          <a:p>
            <a:pPr>
              <a:buAutoNum type="arabicPeriod"/>
            </a:pPr>
            <a:r>
              <a:rPr lang="nl-NL" sz="1600" dirty="0"/>
              <a:t>Eigen antwoord, bijvoorbeeld: Ja want dat wordt ik misschien wel beroemd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13 Pictures</a:t>
            </a:r>
            <a:endParaRPr lang="nl-NL" sz="1600" i="1" dirty="0"/>
          </a:p>
          <a:p>
            <a:pPr marL="0" indent="0">
              <a:buNone/>
            </a:pPr>
            <a:r>
              <a:rPr lang="nl-NL" sz="1600" dirty="0"/>
              <a:t>Tekening 1: Nee want hij ziet er zenuwachtig uit.</a:t>
            </a:r>
          </a:p>
          <a:p>
            <a:pPr marL="0" indent="0">
              <a:buNone/>
            </a:pPr>
            <a:r>
              <a:rPr lang="nl-NL" sz="1600" dirty="0"/>
              <a:t>Tekening 2: Hij werkt bij een filmmaatschappij, dat zie je aan het bordje op de muur.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14 Sue </a:t>
            </a:r>
            <a:r>
              <a:rPr lang="nl-NL" sz="1600" b="1" i="1" dirty="0" err="1"/>
              <a:t>and</a:t>
            </a:r>
            <a:r>
              <a:rPr lang="nl-NL" sz="1600" b="1" i="1" dirty="0"/>
              <a:t> Tim</a:t>
            </a:r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18888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15 </a:t>
            </a:r>
            <a:r>
              <a:rPr lang="nl-NL" sz="1600" b="1" i="1" dirty="0" err="1"/>
              <a:t>Good</a:t>
            </a:r>
            <a:r>
              <a:rPr lang="nl-NL" sz="1600" b="1" i="1" dirty="0"/>
              <a:t> </a:t>
            </a:r>
            <a:r>
              <a:rPr lang="nl-NL" sz="1600" b="1" i="1" dirty="0" err="1"/>
              <a:t>news</a:t>
            </a:r>
            <a:r>
              <a:rPr lang="nl-NL" sz="1600" b="1" i="1" dirty="0"/>
              <a:t>?</a:t>
            </a:r>
          </a:p>
          <a:p>
            <a:pPr>
              <a:buAutoNum type="arabicPeriod"/>
            </a:pPr>
            <a:r>
              <a:rPr lang="nl-NL" sz="1600" dirty="0"/>
              <a:t>London Casting</a:t>
            </a:r>
          </a:p>
          <a:p>
            <a:pPr>
              <a:buAutoNum type="arabicPeriod"/>
            </a:pPr>
            <a:r>
              <a:rPr lang="nl-NL" sz="1600" dirty="0"/>
              <a:t>Morgen</a:t>
            </a:r>
          </a:p>
          <a:p>
            <a:pPr>
              <a:buAutoNum type="arabicPeriod"/>
            </a:pPr>
            <a:r>
              <a:rPr lang="nl-NL" sz="1600" dirty="0"/>
              <a:t>2 uur</a:t>
            </a:r>
          </a:p>
          <a:p>
            <a:pPr>
              <a:buAutoNum type="arabicPeriod"/>
            </a:pPr>
            <a:r>
              <a:rPr lang="nl-NL" sz="1600" dirty="0"/>
              <a:t>10 Poland</a:t>
            </a:r>
          </a:p>
          <a:p>
            <a:pPr>
              <a:buAutoNum type="arabicPeriod"/>
            </a:pPr>
            <a:r>
              <a:rPr lang="nl-NL" sz="1600" dirty="0"/>
              <a:t>Vrijdag</a:t>
            </a:r>
          </a:p>
          <a:p>
            <a:pPr>
              <a:buAutoNum type="arabicPeriod"/>
            </a:pPr>
            <a:r>
              <a:rPr lang="nl-NL" sz="1600" dirty="0"/>
              <a:t>Heel blij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16 My </a:t>
            </a:r>
            <a:r>
              <a:rPr lang="nl-NL" sz="1600" b="1" i="1" dirty="0" err="1"/>
              <a:t>favourite</a:t>
            </a:r>
            <a:r>
              <a:rPr lang="nl-NL" sz="1600" b="1" i="1" dirty="0"/>
              <a:t> magazine (blz. 33)</a:t>
            </a:r>
            <a:endParaRPr lang="nl-NL" sz="1600" i="1" dirty="0"/>
          </a:p>
          <a:p>
            <a:pPr marL="0" indent="0">
              <a:buNone/>
            </a:pPr>
            <a:r>
              <a:rPr lang="nl-NL" sz="1600" dirty="0"/>
              <a:t>Deze volgorde: </a:t>
            </a:r>
            <a:r>
              <a:rPr lang="nl-NL" sz="1600" dirty="0" err="1"/>
              <a:t>Tez</a:t>
            </a:r>
            <a:r>
              <a:rPr lang="nl-NL" sz="1600" dirty="0"/>
              <a:t>, Ben, Sophie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18 A Magazine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09286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i="1" dirty="0"/>
              <a:t>19 A Story</a:t>
            </a:r>
          </a:p>
          <a:p>
            <a:pPr marL="0" indent="0">
              <a:buNone/>
            </a:pPr>
            <a:r>
              <a:rPr lang="nl-NL" sz="1600" dirty="0"/>
              <a:t>I have </a:t>
            </a:r>
            <a:r>
              <a:rPr lang="nl-NL" sz="1600" u="sng" dirty="0" err="1"/>
              <a:t>an</a:t>
            </a:r>
            <a:r>
              <a:rPr lang="nl-NL" sz="1600" dirty="0"/>
              <a:t> </a:t>
            </a:r>
            <a:r>
              <a:rPr lang="nl-NL" sz="1600" dirty="0" err="1"/>
              <a:t>brother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u="sng" dirty="0" err="1"/>
              <a:t>an</a:t>
            </a:r>
            <a:r>
              <a:rPr lang="nl-NL" sz="1600" dirty="0"/>
              <a:t> sister … </a:t>
            </a:r>
          </a:p>
          <a:p>
            <a:pPr marL="0" indent="0">
              <a:buNone/>
            </a:pPr>
            <a:r>
              <a:rPr lang="nl-NL" sz="1600" dirty="0"/>
              <a:t>I live in </a:t>
            </a:r>
            <a:r>
              <a:rPr lang="nl-NL" sz="1600" u="sng" dirty="0"/>
              <a:t>a</a:t>
            </a:r>
            <a:r>
              <a:rPr lang="nl-NL" sz="1600" dirty="0"/>
              <a:t> </a:t>
            </a:r>
            <a:r>
              <a:rPr lang="nl-NL" sz="1600" dirty="0" err="1"/>
              <a:t>old</a:t>
            </a:r>
            <a:r>
              <a:rPr lang="nl-NL" sz="1600" dirty="0"/>
              <a:t> house … </a:t>
            </a:r>
          </a:p>
          <a:p>
            <a:pPr marL="0" indent="0">
              <a:buNone/>
            </a:pPr>
            <a:r>
              <a:rPr lang="nl-NL" sz="1600" dirty="0"/>
              <a:t>But </a:t>
            </a:r>
            <a:r>
              <a:rPr lang="nl-NL" sz="1600" dirty="0" err="1"/>
              <a:t>it’s</a:t>
            </a:r>
            <a:r>
              <a:rPr lang="nl-NL" sz="1600" dirty="0"/>
              <a:t> </a:t>
            </a:r>
            <a:r>
              <a:rPr lang="nl-NL" sz="1600" u="sng" dirty="0" err="1"/>
              <a:t>an</a:t>
            </a:r>
            <a:r>
              <a:rPr lang="nl-NL" sz="1600" dirty="0"/>
              <a:t> </a:t>
            </a:r>
            <a:r>
              <a:rPr lang="nl-NL" sz="1600" dirty="0" err="1"/>
              <a:t>very</a:t>
            </a:r>
            <a:r>
              <a:rPr lang="nl-NL" sz="1600" dirty="0"/>
              <a:t> </a:t>
            </a:r>
            <a:r>
              <a:rPr lang="nl-NL" sz="1600" dirty="0" err="1"/>
              <a:t>nice</a:t>
            </a:r>
            <a:r>
              <a:rPr lang="nl-NL" sz="1600" dirty="0"/>
              <a:t> …</a:t>
            </a:r>
          </a:p>
          <a:p>
            <a:pPr marL="0" indent="0">
              <a:buNone/>
            </a:pPr>
            <a:r>
              <a:rPr lang="nl-NL" sz="1600" dirty="0" err="1"/>
              <a:t>There</a:t>
            </a:r>
            <a:r>
              <a:rPr lang="nl-NL" sz="1600" dirty="0"/>
              <a:t> is </a:t>
            </a:r>
            <a:r>
              <a:rPr lang="nl-NL" sz="1600" u="sng" dirty="0"/>
              <a:t>a</a:t>
            </a:r>
            <a:r>
              <a:rPr lang="nl-NL" sz="1600" dirty="0"/>
              <a:t> </a:t>
            </a:r>
            <a:r>
              <a:rPr lang="nl-NL" sz="1600" dirty="0" err="1"/>
              <a:t>apple</a:t>
            </a:r>
            <a:r>
              <a:rPr lang="nl-NL" sz="1600" dirty="0"/>
              <a:t> tree…</a:t>
            </a:r>
          </a:p>
          <a:p>
            <a:pPr marL="0" indent="0">
              <a:buNone/>
            </a:pPr>
            <a:r>
              <a:rPr lang="nl-NL" sz="1600" dirty="0"/>
              <a:t>Or we </a:t>
            </a:r>
            <a:r>
              <a:rPr lang="nl-NL" sz="1600" dirty="0" err="1"/>
              <a:t>can</a:t>
            </a:r>
            <a:r>
              <a:rPr lang="nl-NL" sz="1600" dirty="0"/>
              <a:t> go </a:t>
            </a:r>
            <a:r>
              <a:rPr lang="nl-NL" sz="1600" dirty="0" err="1"/>
              <a:t>to</a:t>
            </a:r>
            <a:r>
              <a:rPr lang="nl-NL" sz="1600" dirty="0"/>
              <a:t> </a:t>
            </a:r>
            <a:r>
              <a:rPr lang="nl-NL" sz="1600" u="sng" dirty="0" err="1"/>
              <a:t>an</a:t>
            </a:r>
            <a:r>
              <a:rPr lang="nl-NL" sz="1600" dirty="0"/>
              <a:t> movie.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20 </a:t>
            </a:r>
            <a:r>
              <a:rPr lang="nl-NL" sz="1600" b="1" i="1" dirty="0" err="1"/>
              <a:t>Remember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 err="1"/>
              <a:t>Newspaper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Job interview</a:t>
            </a:r>
          </a:p>
          <a:p>
            <a:pPr>
              <a:buAutoNum type="arabicPeriod"/>
            </a:pPr>
            <a:r>
              <a:rPr lang="nl-NL" sz="1600" dirty="0" err="1"/>
              <a:t>Sell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Favourite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Different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21 </a:t>
            </a:r>
            <a:r>
              <a:rPr lang="nl-NL" sz="1600" b="1" i="1" dirty="0" err="1"/>
              <a:t>Folding</a:t>
            </a:r>
            <a:r>
              <a:rPr lang="nl-NL" sz="1600" b="1" i="1" dirty="0"/>
              <a:t> </a:t>
            </a:r>
            <a:r>
              <a:rPr lang="nl-NL" sz="1600" b="1" i="1" dirty="0" err="1"/>
              <a:t>doors</a:t>
            </a:r>
            <a:r>
              <a:rPr lang="nl-NL" sz="1600" b="1" i="1" dirty="0"/>
              <a:t> (blz. 21)</a:t>
            </a:r>
          </a:p>
          <a:p>
            <a:pPr>
              <a:buAutoNum type="arabicPeriod"/>
            </a:pPr>
            <a:r>
              <a:rPr lang="nl-NL" sz="1600" dirty="0"/>
              <a:t>Boring</a:t>
            </a:r>
          </a:p>
          <a:p>
            <a:pPr>
              <a:buAutoNum type="arabicPeriod"/>
            </a:pPr>
            <a:r>
              <a:rPr lang="nl-NL" sz="1600" dirty="0"/>
              <a:t>Young</a:t>
            </a:r>
          </a:p>
          <a:p>
            <a:pPr>
              <a:buAutoNum type="arabicPeriod"/>
            </a:pPr>
            <a:r>
              <a:rPr lang="nl-NL" sz="1600" dirty="0"/>
              <a:t>Message</a:t>
            </a:r>
          </a:p>
          <a:p>
            <a:pPr>
              <a:buAutoNum type="arabicPeriod"/>
            </a:pPr>
            <a:r>
              <a:rPr lang="nl-NL" sz="1600" dirty="0" err="1"/>
              <a:t>Tomorrow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Something</a:t>
            </a:r>
            <a:endParaRPr lang="nl-NL" sz="1600" dirty="0"/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7011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i="1" dirty="0"/>
              <a:t>22 </a:t>
            </a:r>
            <a:r>
              <a:rPr lang="nl-NL" sz="1600" b="1" i="1" dirty="0" err="1"/>
              <a:t>Questions</a:t>
            </a:r>
            <a:r>
              <a:rPr lang="nl-NL" sz="1600" b="1" i="1" dirty="0"/>
              <a:t> </a:t>
            </a:r>
            <a:r>
              <a:rPr lang="nl-NL" sz="1600" b="1" i="1" dirty="0" err="1"/>
              <a:t>and</a:t>
            </a:r>
            <a:r>
              <a:rPr lang="nl-NL" sz="1600" b="1" i="1" dirty="0"/>
              <a:t> </a:t>
            </a:r>
            <a:r>
              <a:rPr lang="nl-NL" sz="1600" b="1" i="1" dirty="0" err="1"/>
              <a:t>answers</a:t>
            </a:r>
            <a:endParaRPr lang="nl-NL" sz="1600" b="1" i="1" dirty="0"/>
          </a:p>
          <a:p>
            <a:pPr>
              <a:buAutoNum type="arabicPeriod"/>
            </a:pPr>
            <a:r>
              <a:rPr lang="nl-NL" sz="1600" dirty="0"/>
              <a:t>C</a:t>
            </a:r>
          </a:p>
          <a:p>
            <a:pPr>
              <a:buAutoNum type="arabicPeriod"/>
            </a:pPr>
            <a:r>
              <a:rPr lang="nl-NL" sz="1600" dirty="0"/>
              <a:t>D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B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23 A </a:t>
            </a:r>
            <a:r>
              <a:rPr lang="nl-NL" sz="1600" b="1" i="1" dirty="0" err="1"/>
              <a:t>funny</a:t>
            </a:r>
            <a:r>
              <a:rPr lang="nl-NL" sz="1600" b="1" i="1" dirty="0"/>
              <a:t> joke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An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  <a:p>
            <a:pPr>
              <a:buAutoNum type="arabicPeriod"/>
            </a:pPr>
            <a:r>
              <a:rPr lang="nl-NL" sz="16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7070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66BCA6-DE8A-4897-BA6C-D94EBD2B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u="sng" dirty="0" err="1"/>
              <a:t>Lesson</a:t>
            </a:r>
            <a:r>
              <a:rPr lang="nl-NL" sz="1600" b="1" u="sng" dirty="0"/>
              <a:t> 3 (blz. 35)</a:t>
            </a:r>
          </a:p>
          <a:p>
            <a:pPr marL="0" indent="0">
              <a:buNone/>
            </a:pPr>
            <a:endParaRPr lang="nl-NL" sz="1600" b="1" u="sng" dirty="0"/>
          </a:p>
          <a:p>
            <a:pPr marL="0" indent="0">
              <a:buNone/>
            </a:pPr>
            <a:r>
              <a:rPr lang="nl-NL" sz="1600" b="1" i="1" dirty="0"/>
              <a:t>25 Warming up</a:t>
            </a:r>
          </a:p>
          <a:p>
            <a:pPr marL="0" indent="0">
              <a:buNone/>
            </a:pPr>
            <a:r>
              <a:rPr lang="nl-NL" sz="1600" dirty="0"/>
              <a:t>Allemaal eigen antwoorden.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26 A </a:t>
            </a:r>
            <a:r>
              <a:rPr lang="nl-NL" sz="1600" b="1" i="1" dirty="0" err="1"/>
              <a:t>quick</a:t>
            </a:r>
            <a:r>
              <a:rPr lang="nl-NL" sz="1600" b="1" i="1" dirty="0"/>
              <a:t> look</a:t>
            </a:r>
            <a:endParaRPr lang="nl-NL" sz="1600" i="1" dirty="0"/>
          </a:p>
          <a:p>
            <a:pPr>
              <a:buAutoNum type="arabicPeriod"/>
            </a:pPr>
            <a:r>
              <a:rPr lang="nl-NL" sz="1600" dirty="0" err="1"/>
              <a:t>Emails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/>
              <a:t>Sandy </a:t>
            </a:r>
            <a:r>
              <a:rPr lang="nl-NL" sz="1600" dirty="0" err="1"/>
              <a:t>and</a:t>
            </a:r>
            <a:r>
              <a:rPr lang="nl-NL" sz="1600" dirty="0"/>
              <a:t> Simon</a:t>
            </a:r>
          </a:p>
          <a:p>
            <a:pPr>
              <a:buAutoNum type="arabicPeriod"/>
            </a:pPr>
            <a:r>
              <a:rPr lang="nl-NL" sz="1600" dirty="0"/>
              <a:t>Hun namen staan onder de e-mails en je kunt het zien in de ‘</a:t>
            </a:r>
            <a:r>
              <a:rPr lang="nl-NL" sz="1600" dirty="0" err="1"/>
              <a:t>From</a:t>
            </a:r>
            <a:r>
              <a:rPr lang="nl-NL" sz="1600" dirty="0"/>
              <a:t>’-regel. Daar staat de naam van de afzender.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b="1" i="1" dirty="0"/>
              <a:t>27 How are </a:t>
            </a:r>
            <a:r>
              <a:rPr lang="nl-NL" sz="1600" b="1" i="1" dirty="0" err="1"/>
              <a:t>you</a:t>
            </a:r>
            <a:r>
              <a:rPr lang="nl-NL" sz="1600" b="1" i="1" dirty="0"/>
              <a:t>?</a:t>
            </a:r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>
              <a:buAutoNum type="arabicPeriod"/>
            </a:pPr>
            <a:r>
              <a:rPr lang="nl-NL" sz="1600" dirty="0" err="1"/>
              <a:t>False</a:t>
            </a:r>
            <a:endParaRPr lang="nl-NL" sz="1600" dirty="0"/>
          </a:p>
          <a:p>
            <a:pPr>
              <a:buAutoNum type="arabicPeriod"/>
            </a:pPr>
            <a:r>
              <a:rPr lang="nl-NL" sz="1600" dirty="0" err="1"/>
              <a:t>False</a:t>
            </a:r>
            <a:r>
              <a:rPr lang="nl-NL" sz="1600" dirty="0"/>
              <a:t> </a:t>
            </a:r>
          </a:p>
          <a:p>
            <a:pPr>
              <a:buAutoNum type="arabicPeriod"/>
            </a:pPr>
            <a:r>
              <a:rPr lang="nl-NL" sz="1600" dirty="0" err="1"/>
              <a:t>False</a:t>
            </a:r>
            <a:r>
              <a:rPr lang="nl-NL" sz="1600" dirty="0"/>
              <a:t> </a:t>
            </a:r>
          </a:p>
          <a:p>
            <a:pPr>
              <a:buAutoNum type="arabicPeriod"/>
            </a:pPr>
            <a:r>
              <a:rPr lang="nl-NL" sz="1600" dirty="0"/>
              <a:t>True</a:t>
            </a: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1721190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2736</TotalTime>
  <Words>1588</Words>
  <Application>Microsoft Office PowerPoint</Application>
  <PresentationFormat>Diavoorstelling (4:3)</PresentationFormat>
  <Paragraphs>683</Paragraphs>
  <Slides>38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Candara</vt:lpstr>
      <vt:lpstr>Kantoorthema</vt:lpstr>
      <vt:lpstr>Answers to assignments Unit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Answers to assignments Unit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Answers to assignments Unit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Answers to assignments Unit 2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E.A.M. Kuindersma</dc:creator>
  <cp:lastModifiedBy>Ellen Kuindersma</cp:lastModifiedBy>
  <cp:revision>147</cp:revision>
  <dcterms:created xsi:type="dcterms:W3CDTF">2014-08-28T16:41:32Z</dcterms:created>
  <dcterms:modified xsi:type="dcterms:W3CDTF">2021-03-11T03:01:46Z</dcterms:modified>
</cp:coreProperties>
</file>